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6"/>
  </p:notesMasterIdLst>
  <p:handoutMasterIdLst>
    <p:handoutMasterId r:id="rId37"/>
  </p:handoutMasterIdLst>
  <p:sldIdLst>
    <p:sldId id="1309" r:id="rId6"/>
    <p:sldId id="1334" r:id="rId7"/>
    <p:sldId id="1335" r:id="rId8"/>
    <p:sldId id="1330" r:id="rId9"/>
    <p:sldId id="1365" r:id="rId10"/>
    <p:sldId id="1387" r:id="rId11"/>
    <p:sldId id="1336" r:id="rId12"/>
    <p:sldId id="1337" r:id="rId13"/>
    <p:sldId id="1364" r:id="rId14"/>
    <p:sldId id="1380" r:id="rId15"/>
    <p:sldId id="1381" r:id="rId16"/>
    <p:sldId id="1382" r:id="rId17"/>
    <p:sldId id="1338" r:id="rId18"/>
    <p:sldId id="1363" r:id="rId19"/>
    <p:sldId id="1383" r:id="rId20"/>
    <p:sldId id="1354" r:id="rId21"/>
    <p:sldId id="1370" r:id="rId22"/>
    <p:sldId id="1371" r:id="rId23"/>
    <p:sldId id="1384" r:id="rId24"/>
    <p:sldId id="1385" r:id="rId25"/>
    <p:sldId id="1342" r:id="rId26"/>
    <p:sldId id="1372" r:id="rId27"/>
    <p:sldId id="1386" r:id="rId28"/>
    <p:sldId id="1349" r:id="rId29"/>
    <p:sldId id="1378" r:id="rId30"/>
    <p:sldId id="1350" r:id="rId31"/>
    <p:sldId id="1379" r:id="rId32"/>
    <p:sldId id="1351" r:id="rId33"/>
    <p:sldId id="1322" r:id="rId34"/>
    <p:sldId id="1326"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09"/>
            <p14:sldId id="1334"/>
            <p14:sldId id="1335"/>
            <p14:sldId id="1330"/>
            <p14:sldId id="1365"/>
            <p14:sldId id="1387"/>
            <p14:sldId id="1336"/>
            <p14:sldId id="1337"/>
            <p14:sldId id="1364"/>
            <p14:sldId id="1380"/>
            <p14:sldId id="1381"/>
            <p14:sldId id="1382"/>
            <p14:sldId id="1338"/>
            <p14:sldId id="1363"/>
            <p14:sldId id="1383"/>
            <p14:sldId id="1354"/>
            <p14:sldId id="1370"/>
            <p14:sldId id="1371"/>
            <p14:sldId id="1384"/>
            <p14:sldId id="1385"/>
            <p14:sldId id="1342"/>
            <p14:sldId id="1372"/>
            <p14:sldId id="1386"/>
            <p14:sldId id="1349"/>
            <p14:sldId id="1378"/>
            <p14:sldId id="1350"/>
            <p14:sldId id="1379"/>
            <p14:sldId id="1351"/>
            <p14:sldId id="1322"/>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4B1C"/>
    <a:srgbClr val="004B50"/>
    <a:srgbClr val="002050"/>
    <a:srgbClr val="D83B01"/>
    <a:srgbClr val="737373"/>
    <a:srgbClr val="000000"/>
    <a:srgbClr val="5C2D91"/>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9438" autoAdjust="0"/>
  </p:normalViewPr>
  <p:slideViewPr>
    <p:cSldViewPr>
      <p:cViewPr varScale="1">
        <p:scale>
          <a:sx n="81" d="100"/>
          <a:sy n="81" d="100"/>
        </p:scale>
        <p:origin x="40"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12/1/2015 12:10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12/1/2015 12:10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12/1/2015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6538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concerned with 8 bit segments as most Microcontrollers (Pi included) communicate purely on 8bit segments,</a:t>
            </a:r>
            <a:r>
              <a:rPr lang="en-US" baseline="0" dirty="0" smtClean="0"/>
              <a:t> while the ADC is 10 bit.</a:t>
            </a:r>
            <a:endParaRPr lang="en-US" dirty="0" smtClean="0"/>
          </a:p>
          <a:p>
            <a:endParaRPr lang="en-US" dirty="0" smtClean="0"/>
          </a:p>
          <a:p>
            <a:r>
              <a:rPr lang="en-US" dirty="0" smtClean="0"/>
              <a:t>10 bit resolution as in the MCP3008 means to</a:t>
            </a:r>
            <a:r>
              <a:rPr lang="en-US" baseline="0" dirty="0" smtClean="0"/>
              <a:t> initiate a data receive sequence you need to transfer 2 bytes, last bit of the first byte says next coming byte is the channel mode and channel.  The next two bytes, the first bit is null, the next 10 are data and the rest are null.</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12/1/2015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4711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a:t>
            </a:r>
            <a:r>
              <a:rPr lang="en-US" baseline="0" dirty="0" smtClean="0"/>
              <a:t> worry, this is already written…</a:t>
            </a:r>
          </a:p>
          <a:p>
            <a:endParaRPr lang="en-US" dirty="0" smtClean="0"/>
          </a:p>
          <a:p>
            <a:r>
              <a:rPr lang="en-US" dirty="0" smtClean="0"/>
              <a:t>Write Buffer</a:t>
            </a:r>
            <a:r>
              <a:rPr lang="en-US" baseline="0" dirty="0" smtClean="0"/>
              <a:t> and Read Buffer are same due to communication in Duplex, every bit written is also outputted to both devices.</a:t>
            </a:r>
          </a:p>
          <a:p>
            <a:r>
              <a:rPr lang="en-US" baseline="0" dirty="0" smtClean="0"/>
              <a:t>Leading bits is established based on resolution of ADC such that the beginning of the data bits lines up with actual bytes.</a:t>
            </a:r>
          </a:p>
          <a:p>
            <a:endParaRPr lang="en-US" baseline="0" dirty="0" smtClean="0"/>
          </a:p>
          <a:p>
            <a:r>
              <a:rPr lang="en-US" baseline="0" dirty="0" smtClean="0"/>
              <a:t>In this instance:</a:t>
            </a:r>
          </a:p>
          <a:p>
            <a:r>
              <a:rPr lang="en-US" baseline="0" dirty="0" smtClean="0"/>
              <a:t>Sent Bits</a:t>
            </a:r>
          </a:p>
          <a:p>
            <a:r>
              <a:rPr lang="en-US" baseline="0" dirty="0" smtClean="0"/>
              <a:t>0000 0001 – byte 1 – this one is the start listening command</a:t>
            </a:r>
          </a:p>
          <a:p>
            <a:r>
              <a:rPr lang="en-US" baseline="0" dirty="0" smtClean="0"/>
              <a:t>1111 0000 – byte 2 -  this is single mode (first bit) and 7</a:t>
            </a:r>
            <a:r>
              <a:rPr lang="en-US" baseline="30000" dirty="0" smtClean="0"/>
              <a:t>th</a:t>
            </a:r>
            <a:r>
              <a:rPr lang="en-US" baseline="0" dirty="0" smtClean="0"/>
              <a:t> channel, 7 in bits is 111, for channel 0, 000 would follow the 1, for channel 1 – 001</a:t>
            </a:r>
          </a:p>
          <a:p>
            <a:r>
              <a:rPr lang="en-US" baseline="0" dirty="0" smtClean="0"/>
              <a:t>		Second half of byte is ignored</a:t>
            </a:r>
          </a:p>
          <a:p>
            <a:r>
              <a:rPr lang="en-US" baseline="0" dirty="0" smtClean="0"/>
              <a:t>0000 0000 – byte 3 – ignored by </a:t>
            </a:r>
            <a:r>
              <a:rPr lang="en-US" baseline="0" dirty="0" err="1" smtClean="0"/>
              <a:t>adc</a:t>
            </a:r>
            <a:endParaRPr lang="en-US" baseline="0" dirty="0" smtClean="0"/>
          </a:p>
          <a:p>
            <a:endParaRPr lang="en-US" baseline="0" dirty="0" smtClean="0"/>
          </a:p>
          <a:p>
            <a:r>
              <a:rPr lang="en-US" baseline="0" dirty="0" smtClean="0"/>
              <a:t>Received Bits</a:t>
            </a:r>
          </a:p>
          <a:p>
            <a:r>
              <a:rPr lang="en-US" baseline="0" dirty="0" smtClean="0"/>
              <a:t>0000 0001 – byte 1 duplex, input is output</a:t>
            </a:r>
          </a:p>
          <a:p>
            <a:r>
              <a:rPr lang="en-US" baseline="0" dirty="0" smtClean="0"/>
              <a:t>1111 00dd – byte 2 duplex, input is output, second half of byte is null bit + falling cycle (basically null)</a:t>
            </a:r>
          </a:p>
          <a:p>
            <a:r>
              <a:rPr lang="en-US" baseline="0" dirty="0" err="1" smtClean="0"/>
              <a:t>dddd</a:t>
            </a:r>
            <a:r>
              <a:rPr lang="en-US" baseline="0" dirty="0" smtClean="0"/>
              <a:t> </a:t>
            </a:r>
            <a:r>
              <a:rPr lang="en-US" baseline="0" dirty="0" err="1" smtClean="0"/>
              <a:t>dddd</a:t>
            </a:r>
            <a:r>
              <a:rPr lang="en-US" baseline="0" dirty="0" smtClean="0"/>
              <a:t>– byte 3 bit is all data</a:t>
            </a:r>
          </a:p>
          <a:p>
            <a:endParaRPr lang="en-US" baseline="0" dirty="0" smtClean="0"/>
          </a:p>
          <a:p>
            <a:r>
              <a:rPr lang="en-US" baseline="0" dirty="0" smtClean="0"/>
              <a:t>Therefor, we mask getting only last two bytes of byte 2 and read as </a:t>
            </a:r>
            <a:r>
              <a:rPr lang="en-US" baseline="0" dirty="0" err="1" smtClean="0"/>
              <a:t>int</a:t>
            </a:r>
            <a:r>
              <a:rPr lang="en-US" baseline="0" dirty="0" smtClean="0"/>
              <a:t>, shift whole thing to </a:t>
            </a:r>
            <a:r>
              <a:rPr lang="en-US" baseline="0" smtClean="0"/>
              <a:t>more </a:t>
            </a:r>
          </a:p>
          <a:p>
            <a:r>
              <a:rPr lang="en-US" baseline="0" smtClean="0"/>
              <a:t>significance </a:t>
            </a:r>
            <a:r>
              <a:rPr lang="en-US" baseline="0" dirty="0" smtClean="0"/>
              <a:t>and then add the last byte (which is auto-cast to an </a:t>
            </a:r>
            <a:r>
              <a:rPr lang="en-US" baseline="0" dirty="0" err="1" smtClean="0"/>
              <a:t>int</a:t>
            </a:r>
            <a:r>
              <a:rPr lang="en-US" baseline="0" dirty="0" smtClean="0"/>
              <a:t> by C#)</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12/1/2015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6119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Mosi</a:t>
            </a:r>
            <a:r>
              <a:rPr lang="en-US" dirty="0" smtClean="0"/>
              <a:t> – Master Out, Slave in matches to MCP3008 Data In</a:t>
            </a:r>
          </a:p>
          <a:p>
            <a:r>
              <a:rPr lang="en-US" dirty="0" smtClean="0"/>
              <a:t>Miso – Master In,</a:t>
            </a:r>
            <a:r>
              <a:rPr lang="en-US" baseline="0" dirty="0" smtClean="0"/>
              <a:t> Slave out matches to MCP3008 Data Out</a:t>
            </a:r>
          </a:p>
          <a:p>
            <a:r>
              <a:rPr lang="en-US" baseline="0" dirty="0" smtClean="0"/>
              <a:t>SCLK – Matches to MCP CLK</a:t>
            </a:r>
          </a:p>
          <a:p>
            <a:r>
              <a:rPr lang="en-US" baseline="0" dirty="0" smtClean="0"/>
              <a:t>CS0 – Matches to MCP CS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12/1/2015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6187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12/1/2015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38657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12/1/2015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12/1/2015 12:10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2" name="Rectangle 1"/>
          <p:cNvSpPr/>
          <p:nvPr userDrawn="1"/>
        </p:nvSpPr>
        <p:spPr bwMode="auto">
          <a:xfrm>
            <a:off x="271398" y="2125677"/>
            <a:ext cx="6404040" cy="365758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162101"/>
            <a:ext cx="1646238" cy="352647"/>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485800"/>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2" name="Rectangle 1"/>
          <p:cNvSpPr/>
          <p:nvPr userDrawn="1"/>
        </p:nvSpPr>
        <p:spPr bwMode="auto">
          <a:xfrm>
            <a:off x="271398" y="2125677"/>
            <a:ext cx="6404040" cy="365758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162101"/>
            <a:ext cx="1646238" cy="352647"/>
          </a:xfrm>
          <a:prstGeom prst="rect">
            <a:avLst/>
          </a:prstGeom>
        </p:spPr>
      </p:pic>
    </p:spTree>
    <p:extLst>
      <p:ext uri="{BB962C8B-B14F-4D97-AF65-F5344CB8AC3E}">
        <p14:creationId xmlns:p14="http://schemas.microsoft.com/office/powerpoint/2010/main" val="163258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479775"/>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1.microchip.com/downloads/en/DeviceDoc/21295d.pdf" TargetMode="Externa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rcrook1/MTPSolution"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8.xml"/><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analog.com/media/en/technical-documentation/data-sheets/TMP35_36_37.pdf" TargetMode="Externa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hyperlink" Target="mailto:dacrook@Microsoft.com" TargetMode="External"/><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hyperlink" Target="mailto:dacrook@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hyperlink" Target="mailto:dacrook@Microsoft.com" TargetMode="External"/><Relationship Id="rId2" Type="http://schemas.openxmlformats.org/officeDocument/2006/relationships/hyperlink" Target="https://www.hackster.io/" TargetMode="External"/><Relationship Id="rId1" Type="http://schemas.openxmlformats.org/officeDocument/2006/relationships/slideLayout" Target="../slideLayouts/slideLayout26.xml"/><Relationship Id="rId4" Type="http://schemas.openxmlformats.org/officeDocument/2006/relationships/hyperlink" Target="http://indiedevspot.com/even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ms-iot.github.io/content/en-US/GetStarted.htm" TargetMode="Externa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drcrook1/MTPSolution" TargetMode="Externa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Sensors </a:t>
            </a:r>
            <a:r>
              <a:rPr lang="en-US" dirty="0" smtClean="0"/>
              <a:t>101 with Raspberry Pi – </a:t>
            </a:r>
            <a:r>
              <a:rPr lang="en-US" sz="3200" dirty="0" smtClean="0"/>
              <a:t>Rotation 1</a:t>
            </a:r>
            <a:endParaRPr lang="en-US" sz="3200" dirty="0"/>
          </a:p>
        </p:txBody>
      </p:sp>
      <p:sp>
        <p:nvSpPr>
          <p:cNvPr id="3" name="Text Placeholder 2"/>
          <p:cNvSpPr>
            <a:spLocks noGrp="1"/>
          </p:cNvSpPr>
          <p:nvPr>
            <p:ph type="body" sz="quarter" idx="14"/>
          </p:nvPr>
        </p:nvSpPr>
        <p:spPr>
          <a:xfrm>
            <a:off x="273050" y="3954457"/>
            <a:ext cx="5579431" cy="1825625"/>
          </a:xfrm>
        </p:spPr>
        <p:txBody>
          <a:bodyPr/>
          <a:lstStyle/>
          <a:p>
            <a:pPr lvl="0"/>
            <a:r>
              <a:rPr lang="en-US" sz="2800" b="1" dirty="0" smtClean="0"/>
              <a:t>David Crook</a:t>
            </a:r>
          </a:p>
          <a:p>
            <a:pPr lvl="0"/>
            <a:r>
              <a:rPr lang="en-US" sz="2800" b="1" dirty="0" smtClean="0"/>
              <a:t>@Data4Bots</a:t>
            </a:r>
            <a:endParaRPr lang="en-US" sz="2800" b="1" dirty="0"/>
          </a:p>
          <a:p>
            <a:pPr lvl="0"/>
            <a:endParaRPr lang="en-US" sz="1800" dirty="0">
              <a:latin typeface="Segoe UI"/>
            </a:endParaRPr>
          </a:p>
          <a:p>
            <a:pPr lvl="0"/>
            <a:r>
              <a:rPr lang="en-US" sz="1800" dirty="0">
                <a:latin typeface="Segoe UI"/>
              </a:rPr>
              <a:t>Questions: </a:t>
            </a:r>
            <a:r>
              <a:rPr lang="en-US" sz="1800" dirty="0" smtClean="0">
                <a:latin typeface="Segoe UI"/>
              </a:rPr>
              <a:t>dacrook@Microsoft.com</a:t>
            </a:r>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 ADC – MCP3008</a:t>
            </a:r>
            <a:endParaRPr lang="en-US" dirty="0"/>
          </a:p>
        </p:txBody>
      </p:sp>
      <p:sp>
        <p:nvSpPr>
          <p:cNvPr id="3" name="Content Placeholder 2"/>
          <p:cNvSpPr>
            <a:spLocks noGrp="1"/>
          </p:cNvSpPr>
          <p:nvPr>
            <p:ph idx="4294967295"/>
          </p:nvPr>
        </p:nvSpPr>
        <p:spPr>
          <a:xfrm>
            <a:off x="427037" y="1363662"/>
            <a:ext cx="10724938" cy="5486400"/>
          </a:xfrm>
          <a:prstGeom prst="rect">
            <a:avLst/>
          </a:prstGeom>
        </p:spPr>
        <p:txBody>
          <a:bodyPr>
            <a:normAutofit/>
          </a:bodyPr>
          <a:lstStyle/>
          <a:p>
            <a:r>
              <a:rPr lang="en-US" b="1" dirty="0" smtClean="0"/>
              <a:t>Data Sheet: </a:t>
            </a:r>
            <a:r>
              <a:rPr lang="en-US" sz="2000" dirty="0">
                <a:hlinkClick r:id="rId2"/>
              </a:rPr>
              <a:t>http://ww1.microchip.com/downloads/en/DeviceDoc/21295d.pdf</a:t>
            </a:r>
            <a:r>
              <a:rPr lang="en-US" sz="2000" dirty="0"/>
              <a:t> </a:t>
            </a:r>
            <a:endParaRPr lang="en-US" sz="2000" b="1" dirty="0" smtClean="0"/>
          </a:p>
          <a:p>
            <a:r>
              <a:rPr lang="en-US" b="1" dirty="0" smtClean="0"/>
              <a:t>8 Channel, 10 Bit, Duplex Communication</a:t>
            </a:r>
          </a:p>
          <a:p>
            <a:pPr lvl="1"/>
            <a:r>
              <a:rPr lang="en-US" dirty="0" smtClean="0"/>
              <a:t>8 Analog Inputs</a:t>
            </a:r>
          </a:p>
          <a:p>
            <a:pPr lvl="1"/>
            <a:r>
              <a:rPr lang="en-US" dirty="0" smtClean="0"/>
              <a:t>10 bit value resolution (0-1023 value range)</a:t>
            </a:r>
          </a:p>
          <a:p>
            <a:pPr lvl="1"/>
            <a:r>
              <a:rPr lang="en-US" dirty="0" smtClean="0"/>
              <a:t>Send/Receive same operation and byte size.</a:t>
            </a:r>
          </a:p>
          <a:p>
            <a:r>
              <a:rPr lang="en-US" b="1" dirty="0" smtClean="0"/>
              <a:t>Explain Pins</a:t>
            </a:r>
          </a:p>
          <a:p>
            <a:pPr lvl="1"/>
            <a:r>
              <a:rPr lang="en-US" b="1" dirty="0" err="1" smtClean="0"/>
              <a:t>Vdd</a:t>
            </a:r>
            <a:r>
              <a:rPr lang="en-US" b="1" dirty="0" smtClean="0"/>
              <a:t>/</a:t>
            </a:r>
            <a:r>
              <a:rPr lang="en-US" b="1" dirty="0" err="1" smtClean="0"/>
              <a:t>Vref</a:t>
            </a:r>
            <a:r>
              <a:rPr lang="en-US" b="1" dirty="0" smtClean="0"/>
              <a:t> – power and ref voltage</a:t>
            </a:r>
          </a:p>
          <a:p>
            <a:pPr lvl="1"/>
            <a:r>
              <a:rPr lang="en-US" b="1" dirty="0" err="1" smtClean="0"/>
              <a:t>Clk</a:t>
            </a:r>
            <a:r>
              <a:rPr lang="en-US" b="1" dirty="0" smtClean="0"/>
              <a:t> – data transfer speed</a:t>
            </a:r>
          </a:p>
          <a:p>
            <a:pPr lvl="1"/>
            <a:r>
              <a:rPr lang="en-US" b="1" dirty="0" smtClean="0"/>
              <a:t>CS – Channel Select</a:t>
            </a:r>
          </a:p>
          <a:p>
            <a:pPr lvl="1"/>
            <a:r>
              <a:rPr lang="en-US" b="1" dirty="0" err="1" smtClean="0"/>
              <a:t>Dout</a:t>
            </a:r>
            <a:r>
              <a:rPr lang="en-US" b="1" dirty="0" smtClean="0"/>
              <a:t>/Din – data lines</a:t>
            </a:r>
          </a:p>
          <a:p>
            <a:pPr lvl="1"/>
            <a:r>
              <a:rPr lang="en-US" b="1" dirty="0" err="1" smtClean="0"/>
              <a:t>Agnd</a:t>
            </a:r>
            <a:r>
              <a:rPr lang="en-US" b="1" dirty="0" smtClean="0"/>
              <a:t>/</a:t>
            </a:r>
            <a:r>
              <a:rPr lang="en-US" b="1" dirty="0" err="1" smtClean="0"/>
              <a:t>Dgnd</a:t>
            </a:r>
            <a:r>
              <a:rPr lang="en-US" b="1" dirty="0" smtClean="0"/>
              <a:t> - grounds</a:t>
            </a:r>
          </a:p>
          <a:p>
            <a:endParaRPr lang="en-US" b="1" dirty="0" smtClean="0"/>
          </a:p>
        </p:txBody>
      </p:sp>
      <p:pic>
        <p:nvPicPr>
          <p:cNvPr id="4" name="Picture 3"/>
          <p:cNvPicPr>
            <a:picLocks noChangeAspect="1"/>
          </p:cNvPicPr>
          <p:nvPr/>
        </p:nvPicPr>
        <p:blipFill>
          <a:blip r:embed="rId3"/>
          <a:stretch>
            <a:fillRect/>
          </a:stretch>
        </p:blipFill>
        <p:spPr>
          <a:xfrm>
            <a:off x="7970837" y="3192462"/>
            <a:ext cx="3581400" cy="3009900"/>
          </a:xfrm>
          <a:prstGeom prst="rect">
            <a:avLst/>
          </a:prstGeom>
        </p:spPr>
      </p:pic>
    </p:spTree>
    <p:extLst>
      <p:ext uri="{BB962C8B-B14F-4D97-AF65-F5344CB8AC3E}">
        <p14:creationId xmlns:p14="http://schemas.microsoft.com/office/powerpoint/2010/main" val="306507795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981199" cy="683264"/>
          </a:xfrm>
        </p:spPr>
        <p:txBody>
          <a:bodyPr/>
          <a:lstStyle/>
          <a:p>
            <a:endParaRPr lang="en-US" dirty="0"/>
          </a:p>
        </p:txBody>
      </p:sp>
      <p:sp>
        <p:nvSpPr>
          <p:cNvPr id="3" name="Title 2"/>
          <p:cNvSpPr>
            <a:spLocks noGrp="1"/>
          </p:cNvSpPr>
          <p:nvPr>
            <p:ph type="title"/>
          </p:nvPr>
        </p:nvSpPr>
        <p:spPr/>
        <p:txBody>
          <a:bodyPr/>
          <a:lstStyle/>
          <a:p>
            <a:r>
              <a:rPr lang="en-US" dirty="0" smtClean="0"/>
              <a:t>Duplex Data with 8 bit (1 byte) Segments</a:t>
            </a:r>
            <a:endParaRPr lang="en-US" dirty="0"/>
          </a:p>
        </p:txBody>
      </p:sp>
      <p:pic>
        <p:nvPicPr>
          <p:cNvPr id="4" name="Picture 3"/>
          <p:cNvPicPr>
            <a:picLocks noChangeAspect="1"/>
          </p:cNvPicPr>
          <p:nvPr/>
        </p:nvPicPr>
        <p:blipFill>
          <a:blip r:embed="rId3"/>
          <a:stretch>
            <a:fillRect/>
          </a:stretch>
        </p:blipFill>
        <p:spPr>
          <a:xfrm>
            <a:off x="1036637" y="1058862"/>
            <a:ext cx="10347912" cy="5791200"/>
          </a:xfrm>
          <a:prstGeom prst="rect">
            <a:avLst/>
          </a:prstGeom>
        </p:spPr>
      </p:pic>
    </p:spTree>
    <p:extLst>
      <p:ext uri="{BB962C8B-B14F-4D97-AF65-F5344CB8AC3E}">
        <p14:creationId xmlns:p14="http://schemas.microsoft.com/office/powerpoint/2010/main" val="410610865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 Read ADC Value from Channel x</a:t>
            </a:r>
            <a:endParaRPr lang="en-US" dirty="0"/>
          </a:p>
        </p:txBody>
      </p:sp>
      <p:sp>
        <p:nvSpPr>
          <p:cNvPr id="4" name="Rectangle 3"/>
          <p:cNvSpPr/>
          <p:nvPr/>
        </p:nvSpPr>
        <p:spPr>
          <a:xfrm>
            <a:off x="199622" y="1212849"/>
            <a:ext cx="12039598" cy="5324535"/>
          </a:xfrm>
          <a:prstGeom prst="rect">
            <a:avLst/>
          </a:prstGeom>
          <a:solidFill>
            <a:schemeClr val="tx1"/>
          </a:solidFill>
        </p:spPr>
        <p:txBody>
          <a:bodyPr wrap="square">
            <a:spAutoFit/>
          </a:bodyPr>
          <a:lstStyle/>
          <a:p>
            <a:r>
              <a:rPr lang="en-US" sz="16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ReadValue</a:t>
            </a:r>
            <a:r>
              <a:rPr lang="en-US" sz="1200" dirty="0">
                <a:solidFill>
                  <a:srgbClr val="000000"/>
                </a:solidFill>
                <a:highlight>
                  <a:srgbClr val="FFFFFF"/>
                </a:highlight>
                <a:latin typeface="Consolas" panose="020B0609020204030204" pitchFamily="49" charset="0"/>
              </a:rPr>
              <a:t>(</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FF"/>
                </a:solidFill>
                <a:highlight>
                  <a:srgbClr val="FFFFFF"/>
                </a:highlight>
                <a:latin typeface="Consolas" panose="020B0609020204030204" pitchFamily="49" charset="0"/>
              </a:rPr>
              <a:t>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&lt; 0) || (</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&gt; </a:t>
            </a:r>
            <a:r>
              <a:rPr lang="en-US" sz="1200" dirty="0" err="1">
                <a:solidFill>
                  <a:srgbClr val="000000"/>
                </a:solidFill>
                <a:highlight>
                  <a:srgbClr val="FFFFFF"/>
                </a:highlight>
                <a:latin typeface="Consolas" panose="020B0609020204030204" pitchFamily="49" charset="0"/>
              </a:rPr>
              <a:t>ChannelCount</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throw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ArgumentOutOfRangeException</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a:t>
            </a:r>
            <a:r>
              <a:rPr lang="en-US" sz="1200" dirty="0" err="1">
                <a:solidFill>
                  <a:srgbClr val="A31515"/>
                </a:solidFill>
                <a:highlight>
                  <a:srgbClr val="FFFFFF"/>
                </a:highlight>
                <a:latin typeface="Consolas" panose="020B0609020204030204" pitchFamily="49" charset="0"/>
              </a:rPr>
              <a:t>channelNumber</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EnsureInitializedAsync</a:t>
            </a:r>
            <a:r>
              <a:rPr lang="en-US" sz="1200" dirty="0">
                <a:solidFill>
                  <a:srgbClr val="000000"/>
                </a:solidFill>
                <a:highlight>
                  <a:srgbClr val="FFFFFF"/>
                </a:highlight>
                <a:latin typeface="Consolas" panose="020B0609020204030204" pitchFamily="49" charset="0"/>
              </a:rPr>
              <a:t>().Wait();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[3] { 0x00, 0x00, 0x00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[3];</a:t>
            </a:r>
          </a:p>
          <a:p>
            <a:r>
              <a:rPr lang="en-US" sz="12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UInt16</a:t>
            </a:r>
            <a:r>
              <a:rPr lang="en-US" sz="1200" dirty="0">
                <a:solidFill>
                  <a:srgbClr val="000000"/>
                </a:solidFill>
                <a:highlight>
                  <a:srgbClr val="FFFFFF"/>
                </a:highlight>
                <a:latin typeface="Consolas" panose="020B0609020204030204" pitchFamily="49" charset="0"/>
              </a:rPr>
              <a:t> command = 0x0;</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if</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ChannelMode</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ProviderAdcChannelMode</a:t>
            </a:r>
            <a:r>
              <a:rPr lang="en-US" sz="1200" dirty="0" err="1">
                <a:solidFill>
                  <a:srgbClr val="000000"/>
                </a:solidFill>
                <a:highlight>
                  <a:srgbClr val="FFFFFF"/>
                </a:highlight>
                <a:latin typeface="Consolas" panose="020B0609020204030204" pitchFamily="49" charset="0"/>
              </a:rPr>
              <a:t>.Differential</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shiftLeftNum</a:t>
            </a:r>
            <a:r>
              <a:rPr lang="en-US" sz="1200" dirty="0">
                <a:solidFill>
                  <a:srgbClr val="000000"/>
                </a:solidFill>
                <a:highlight>
                  <a:srgbClr val="FFFFFF"/>
                </a:highlight>
                <a:latin typeface="Consolas" panose="020B0609020204030204" pitchFamily="49" charset="0"/>
              </a:rPr>
              <a:t> = 8; </a:t>
            </a:r>
            <a:r>
              <a:rPr lang="en-US" sz="1200" dirty="0">
                <a:solidFill>
                  <a:srgbClr val="008000"/>
                </a:solidFill>
                <a:highlight>
                  <a:srgbClr val="FFFFFF"/>
                </a:highlight>
                <a:latin typeface="Consolas" panose="020B0609020204030204" pitchFamily="49" charset="0"/>
              </a:rPr>
              <a:t>// 15 - 7 </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 = 13;  </a:t>
            </a:r>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command = (</a:t>
            </a:r>
            <a:r>
              <a:rPr lang="en-US" sz="1200" dirty="0">
                <a:solidFill>
                  <a:srgbClr val="2B91AF"/>
                </a:solidFill>
                <a:highlight>
                  <a:srgbClr val="FFFFFF"/>
                </a:highlight>
                <a:latin typeface="Consolas" panose="020B0609020204030204" pitchFamily="49" charset="0"/>
              </a:rPr>
              <a:t>UInt16</a:t>
            </a:r>
            <a:r>
              <a:rPr lang="en-US" sz="1200" dirty="0">
                <a:solidFill>
                  <a:srgbClr val="000000"/>
                </a:solidFill>
                <a:highlight>
                  <a:srgbClr val="FFFFFF"/>
                </a:highlight>
                <a:latin typeface="Consolas" panose="020B0609020204030204" pitchFamily="49" charset="0"/>
              </a:rPr>
              <a:t>)((0x01 &lt;&lt; </a:t>
            </a:r>
            <a:r>
              <a:rPr lang="en-US" sz="1200" dirty="0" err="1">
                <a:solidFill>
                  <a:srgbClr val="000000"/>
                </a:solidFill>
                <a:highlight>
                  <a:srgbClr val="FFFFFF"/>
                </a:highlight>
                <a:latin typeface="Consolas" panose="020B0609020204030204" pitchFamily="49" charset="0"/>
              </a:rPr>
              <a:t>shiftLeftNum</a:t>
            </a:r>
            <a:r>
              <a:rPr lang="en-US" sz="12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Int16</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&lt;&lt;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else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shiftLeftNum</a:t>
            </a:r>
            <a:r>
              <a:rPr lang="en-US" sz="1200" dirty="0">
                <a:solidFill>
                  <a:srgbClr val="000000"/>
                </a:solidFill>
                <a:highlight>
                  <a:srgbClr val="FFFFFF"/>
                </a:highlight>
                <a:latin typeface="Consolas" panose="020B0609020204030204" pitchFamily="49" charset="0"/>
              </a:rPr>
              <a:t> = 8; </a:t>
            </a:r>
            <a:r>
              <a:rPr lang="en-US" sz="1200" dirty="0">
                <a:solidFill>
                  <a:srgbClr val="008000"/>
                </a:solidFill>
                <a:highlight>
                  <a:srgbClr val="FFFFFF"/>
                </a:highlight>
                <a:latin typeface="Consolas" panose="020B0609020204030204" pitchFamily="49" charset="0"/>
              </a:rPr>
              <a:t>// 15 - 7 </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 = 13</a:t>
            </a:r>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command = (</a:t>
            </a:r>
            <a:r>
              <a:rPr lang="en-US" sz="1200" dirty="0">
                <a:solidFill>
                  <a:srgbClr val="2B91AF"/>
                </a:solidFill>
                <a:highlight>
                  <a:srgbClr val="FFFFFF"/>
                </a:highlight>
                <a:latin typeface="Consolas" panose="020B0609020204030204" pitchFamily="49" charset="0"/>
              </a:rPr>
              <a:t>UInt16</a:t>
            </a:r>
            <a:r>
              <a:rPr lang="en-US" sz="1200" dirty="0">
                <a:solidFill>
                  <a:srgbClr val="000000"/>
                </a:solidFill>
                <a:highlight>
                  <a:srgbClr val="FFFFFF"/>
                </a:highlight>
                <a:latin typeface="Consolas" panose="020B0609020204030204" pitchFamily="49" charset="0"/>
              </a:rPr>
              <a:t>)((0x03 &lt;&lt; </a:t>
            </a:r>
            <a:r>
              <a:rPr lang="en-US" sz="1200" dirty="0" err="1">
                <a:solidFill>
                  <a:srgbClr val="000000"/>
                </a:solidFill>
                <a:highlight>
                  <a:srgbClr val="FFFFFF"/>
                </a:highlight>
                <a:latin typeface="Consolas" panose="020B0609020204030204" pitchFamily="49" charset="0"/>
              </a:rPr>
              <a:t>shiftLeftNum</a:t>
            </a:r>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Int16</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&lt;&lt;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 ) );                </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var</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commandBytes</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BitConverter</a:t>
            </a:r>
            <a:r>
              <a:rPr lang="en-US" sz="1200" dirty="0" err="1">
                <a:solidFill>
                  <a:srgbClr val="000000"/>
                </a:solidFill>
                <a:highlight>
                  <a:srgbClr val="FFFFFF"/>
                </a:highlight>
                <a:latin typeface="Consolas" panose="020B0609020204030204" pitchFamily="49" charset="0"/>
              </a:rPr>
              <a:t>.GetBytes</a:t>
            </a:r>
            <a:r>
              <a:rPr lang="en-US" sz="1200" dirty="0">
                <a:solidFill>
                  <a:srgbClr val="000000"/>
                </a:solidFill>
                <a:highlight>
                  <a:srgbClr val="FFFFFF"/>
                </a:highlight>
                <a:latin typeface="Consolas" panose="020B0609020204030204" pitchFamily="49" charset="0"/>
              </a:rPr>
              <a:t>(command);</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[0] = </a:t>
            </a:r>
            <a:r>
              <a:rPr lang="en-US" sz="1200" dirty="0" err="1">
                <a:solidFill>
                  <a:srgbClr val="000000"/>
                </a:solidFill>
                <a:highlight>
                  <a:srgbClr val="FFFFFF"/>
                </a:highlight>
                <a:latin typeface="Consolas" panose="020B0609020204030204" pitchFamily="49" charset="0"/>
              </a:rPr>
              <a:t>commandBytes</a:t>
            </a:r>
            <a:r>
              <a:rPr lang="en-US" sz="1200" dirty="0">
                <a:solidFill>
                  <a:srgbClr val="000000"/>
                </a:solidFill>
                <a:highlight>
                  <a:srgbClr val="FFFFFF"/>
                </a:highlight>
                <a:latin typeface="Consolas" panose="020B0609020204030204" pitchFamily="49" charset="0"/>
              </a:rPr>
              <a:t>[1];</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[1] = </a:t>
            </a:r>
            <a:r>
              <a:rPr lang="en-US" sz="1200" dirty="0" err="1">
                <a:solidFill>
                  <a:srgbClr val="000000"/>
                </a:solidFill>
                <a:highlight>
                  <a:srgbClr val="FFFFFF"/>
                </a:highlight>
                <a:latin typeface="Consolas" panose="020B0609020204030204" pitchFamily="49" charset="0"/>
              </a:rPr>
              <a:t>commandBytes</a:t>
            </a:r>
            <a:r>
              <a:rPr lang="en-US" sz="1200" dirty="0">
                <a:solidFill>
                  <a:srgbClr val="000000"/>
                </a:solidFill>
                <a:highlight>
                  <a:srgbClr val="FFFFFF"/>
                </a:highlight>
                <a:latin typeface="Consolas" panose="020B0609020204030204" pitchFamily="49" charset="0"/>
              </a:rPr>
              <a:t>[0</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spiDevice.TransferFullDuplex</a:t>
            </a:r>
            <a:r>
              <a:rPr lang="en-US" sz="1200" dirty="0" smtClean="0">
                <a:solidFill>
                  <a:srgbClr val="000000"/>
                </a:solidFill>
                <a:highlight>
                  <a:srgbClr val="FFFFFF"/>
                </a:highlight>
                <a:latin typeface="Consolas" panose="020B0609020204030204" pitchFamily="49" charset="0"/>
              </a:rPr>
              <a:t>(</a:t>
            </a:r>
            <a:r>
              <a:rPr lang="en-US" sz="1200" dirty="0" err="1" smtClean="0">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result =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[1] &amp; 0x03;</a:t>
            </a:r>
          </a:p>
          <a:p>
            <a:r>
              <a:rPr lang="en-US" sz="1200" dirty="0" smtClean="0">
                <a:solidFill>
                  <a:srgbClr val="000000"/>
                </a:solidFill>
                <a:highlight>
                  <a:srgbClr val="FFFFFF"/>
                </a:highlight>
                <a:latin typeface="Consolas" panose="020B0609020204030204" pitchFamily="49" charset="0"/>
              </a:rPr>
              <a:t>	   result </a:t>
            </a:r>
            <a:r>
              <a:rPr lang="en-US" sz="1200" dirty="0">
                <a:solidFill>
                  <a:srgbClr val="000000"/>
                </a:solidFill>
                <a:highlight>
                  <a:srgbClr val="FFFFFF"/>
                </a:highlight>
                <a:latin typeface="Consolas" panose="020B0609020204030204" pitchFamily="49" charset="0"/>
              </a:rPr>
              <a:t>&lt;&lt;= 8;</a:t>
            </a:r>
          </a:p>
          <a:p>
            <a:r>
              <a:rPr lang="en-US" sz="1200" dirty="0" smtClean="0">
                <a:solidFill>
                  <a:srgbClr val="000000"/>
                </a:solidFill>
                <a:highlight>
                  <a:srgbClr val="FFFFFF"/>
                </a:highlight>
                <a:latin typeface="Consolas" panose="020B0609020204030204" pitchFamily="49" charset="0"/>
              </a:rPr>
              <a:t>            result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[2</a:t>
            </a:r>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)result;</a:t>
            </a:r>
          </a:p>
          <a:p>
            <a:r>
              <a:rPr lang="en-US" sz="1200" dirty="0">
                <a:solidFill>
                  <a:srgbClr val="000000"/>
                </a:solidFill>
                <a:highlight>
                  <a:srgbClr val="FFFFFF"/>
                </a:highlight>
                <a:latin typeface="Consolas" panose="020B0609020204030204" pitchFamily="49" charset="0"/>
              </a:rPr>
              <a:t>        }</a:t>
            </a:r>
            <a:endParaRPr lang="en-US" sz="1600" dirty="0"/>
          </a:p>
        </p:txBody>
      </p:sp>
    </p:spTree>
    <p:extLst>
      <p:ext uri="{BB962C8B-B14F-4D97-AF65-F5344CB8AC3E}">
        <p14:creationId xmlns:p14="http://schemas.microsoft.com/office/powerpoint/2010/main" val="27062023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a:t>
            </a:r>
            <a:endParaRPr lang="en-US" dirty="0"/>
          </a:p>
        </p:txBody>
      </p:sp>
      <p:pic>
        <p:nvPicPr>
          <p:cNvPr id="4" name="Picture 3"/>
          <p:cNvPicPr>
            <a:picLocks noChangeAspect="1"/>
          </p:cNvPicPr>
          <p:nvPr/>
        </p:nvPicPr>
        <p:blipFill>
          <a:blip r:embed="rId2"/>
          <a:stretch>
            <a:fillRect/>
          </a:stretch>
        </p:blipFill>
        <p:spPr>
          <a:xfrm>
            <a:off x="1798637" y="1287462"/>
            <a:ext cx="8077200" cy="5222328"/>
          </a:xfrm>
          <a:prstGeom prst="rect">
            <a:avLst/>
          </a:prstGeom>
        </p:spPr>
      </p:pic>
    </p:spTree>
    <p:extLst>
      <p:ext uri="{BB962C8B-B14F-4D97-AF65-F5344CB8AC3E}">
        <p14:creationId xmlns:p14="http://schemas.microsoft.com/office/powerpoint/2010/main" val="224285849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Wiring Diagram</a:t>
            </a:r>
            <a:endParaRPr lang="en-US" dirty="0"/>
          </a:p>
        </p:txBody>
      </p:sp>
      <p:pic>
        <p:nvPicPr>
          <p:cNvPr id="2" name="Picture 1"/>
          <p:cNvPicPr>
            <a:picLocks noChangeAspect="1"/>
          </p:cNvPicPr>
          <p:nvPr/>
        </p:nvPicPr>
        <p:blipFill>
          <a:blip r:embed="rId3"/>
          <a:stretch>
            <a:fillRect/>
          </a:stretch>
        </p:blipFill>
        <p:spPr>
          <a:xfrm>
            <a:off x="6468901" y="8687"/>
            <a:ext cx="5967574" cy="6934200"/>
          </a:xfrm>
          <a:prstGeom prst="rect">
            <a:avLst/>
          </a:prstGeom>
        </p:spPr>
      </p:pic>
      <p:pic>
        <p:nvPicPr>
          <p:cNvPr id="6" name="Picture 5"/>
          <p:cNvPicPr>
            <a:picLocks noChangeAspect="1"/>
          </p:cNvPicPr>
          <p:nvPr/>
        </p:nvPicPr>
        <p:blipFill>
          <a:blip r:embed="rId4"/>
          <a:stretch>
            <a:fillRect/>
          </a:stretch>
        </p:blipFill>
        <p:spPr>
          <a:xfrm rot="16200000">
            <a:off x="2713037" y="3802062"/>
            <a:ext cx="4324350" cy="971550"/>
          </a:xfrm>
          <a:prstGeom prst="rect">
            <a:avLst/>
          </a:prstGeom>
        </p:spPr>
      </p:pic>
      <p:pic>
        <p:nvPicPr>
          <p:cNvPr id="7" name="Picture 6"/>
          <p:cNvPicPr>
            <a:picLocks noChangeAspect="1"/>
          </p:cNvPicPr>
          <p:nvPr/>
        </p:nvPicPr>
        <p:blipFill>
          <a:blip r:embed="rId5"/>
          <a:stretch>
            <a:fillRect/>
          </a:stretch>
        </p:blipFill>
        <p:spPr>
          <a:xfrm rot="5400000">
            <a:off x="76120" y="2810749"/>
            <a:ext cx="3810000" cy="2781300"/>
          </a:xfrm>
          <a:prstGeom prst="rect">
            <a:avLst/>
          </a:prstGeom>
        </p:spPr>
      </p:pic>
      <p:sp>
        <p:nvSpPr>
          <p:cNvPr id="8" name="TextBox 7"/>
          <p:cNvSpPr txBox="1"/>
          <p:nvPr/>
        </p:nvSpPr>
        <p:spPr>
          <a:xfrm>
            <a:off x="198437" y="1222767"/>
            <a:ext cx="556415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Make sure correct before powering on</a:t>
            </a:r>
          </a:p>
        </p:txBody>
      </p:sp>
    </p:spTree>
    <p:extLst>
      <p:ext uri="{BB962C8B-B14F-4D97-AF65-F5344CB8AC3E}">
        <p14:creationId xmlns:p14="http://schemas.microsoft.com/office/powerpoint/2010/main" val="280009364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smtClean="0"/>
              <a:t>Ethernet Cable to Adapter to Computer USB</a:t>
            </a:r>
          </a:p>
          <a:p>
            <a:r>
              <a:rPr lang="en-US" dirty="0" smtClean="0"/>
              <a:t>Power On Pi</a:t>
            </a:r>
          </a:p>
          <a:p>
            <a:r>
              <a:rPr lang="en-US" dirty="0"/>
              <a:t>Download the Zip</a:t>
            </a:r>
          </a:p>
          <a:p>
            <a:pPr lvl="1"/>
            <a:r>
              <a:rPr lang="en-US" dirty="0">
                <a:hlinkClick r:id="rId3"/>
              </a:rPr>
              <a:t>https://github.com/drcrook1/MTPSolution</a:t>
            </a:r>
            <a:r>
              <a:rPr lang="en-US" dirty="0"/>
              <a:t> </a:t>
            </a:r>
          </a:p>
          <a:p>
            <a:pPr lvl="1"/>
            <a:r>
              <a:rPr lang="en-US" dirty="0"/>
              <a:t>Then extract it</a:t>
            </a:r>
          </a:p>
          <a:p>
            <a:endParaRPr lang="en-US" dirty="0"/>
          </a:p>
        </p:txBody>
      </p:sp>
      <p:sp>
        <p:nvSpPr>
          <p:cNvPr id="3" name="Title 2"/>
          <p:cNvSpPr>
            <a:spLocks noGrp="1"/>
          </p:cNvSpPr>
          <p:nvPr>
            <p:ph type="title"/>
          </p:nvPr>
        </p:nvSpPr>
        <p:spPr/>
        <p:txBody>
          <a:bodyPr/>
          <a:lstStyle/>
          <a:p>
            <a:r>
              <a:rPr lang="en-US" dirty="0" smtClean="0"/>
              <a:t>Connect </a:t>
            </a:r>
            <a:r>
              <a:rPr lang="en-US" dirty="0" err="1" smtClean="0"/>
              <a:t>Pis</a:t>
            </a:r>
            <a:r>
              <a:rPr lang="en-US" dirty="0" smtClean="0"/>
              <a:t> and Download Code</a:t>
            </a:r>
            <a:endParaRPr lang="en-US" dirty="0"/>
          </a:p>
        </p:txBody>
      </p:sp>
      <p:pic>
        <p:nvPicPr>
          <p:cNvPr id="4" name="Picture 3"/>
          <p:cNvPicPr>
            <a:picLocks noChangeAspect="1"/>
          </p:cNvPicPr>
          <p:nvPr/>
        </p:nvPicPr>
        <p:blipFill>
          <a:blip r:embed="rId4"/>
          <a:stretch>
            <a:fillRect/>
          </a:stretch>
        </p:blipFill>
        <p:spPr>
          <a:xfrm>
            <a:off x="9647237" y="68262"/>
            <a:ext cx="2656808" cy="6743700"/>
          </a:xfrm>
          <a:prstGeom prst="rect">
            <a:avLst/>
          </a:prstGeom>
        </p:spPr>
      </p:pic>
    </p:spTree>
    <p:extLst>
      <p:ext uri="{BB962C8B-B14F-4D97-AF65-F5344CB8AC3E}">
        <p14:creationId xmlns:p14="http://schemas.microsoft.com/office/powerpoint/2010/main" val="348988533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582399" cy="2105192"/>
          </a:xfrm>
        </p:spPr>
        <p:txBody>
          <a:bodyPr/>
          <a:lstStyle/>
          <a:p>
            <a:r>
              <a:rPr lang="en-US" dirty="0" smtClean="0"/>
              <a:t>Open Visual Studio 2015 Community</a:t>
            </a:r>
          </a:p>
          <a:p>
            <a:pPr lvl="1"/>
            <a:r>
              <a:rPr lang="en-US" dirty="0" smtClean="0"/>
              <a:t>Excellent programming tool.</a:t>
            </a:r>
          </a:p>
          <a:p>
            <a:r>
              <a:rPr lang="en-US" dirty="0" smtClean="0"/>
              <a:t>Double Click .</a:t>
            </a:r>
            <a:r>
              <a:rPr lang="en-US" dirty="0" err="1" smtClean="0"/>
              <a:t>sln</a:t>
            </a:r>
            <a:r>
              <a:rPr lang="en-US" dirty="0" smtClean="0"/>
              <a:t> file</a:t>
            </a:r>
          </a:p>
          <a:p>
            <a:pPr lvl="1"/>
            <a:r>
              <a:rPr lang="en-US" dirty="0" smtClean="0"/>
              <a:t>Opens in VS 2015</a:t>
            </a:r>
          </a:p>
        </p:txBody>
      </p:sp>
      <p:sp>
        <p:nvSpPr>
          <p:cNvPr id="3" name="Title 2"/>
          <p:cNvSpPr>
            <a:spLocks noGrp="1"/>
          </p:cNvSpPr>
          <p:nvPr>
            <p:ph type="title"/>
          </p:nvPr>
        </p:nvSpPr>
        <p:spPr/>
        <p:txBody>
          <a:bodyPr/>
          <a:lstStyle/>
          <a:p>
            <a:r>
              <a:rPr lang="en-US" dirty="0" smtClean="0"/>
              <a:t>Open the Code</a:t>
            </a:r>
            <a:endParaRPr lang="en-US" dirty="0"/>
          </a:p>
        </p:txBody>
      </p:sp>
      <p:pic>
        <p:nvPicPr>
          <p:cNvPr id="6" name="Picture 5"/>
          <p:cNvPicPr>
            <a:picLocks noChangeAspect="1"/>
          </p:cNvPicPr>
          <p:nvPr/>
        </p:nvPicPr>
        <p:blipFill>
          <a:blip r:embed="rId2"/>
          <a:stretch>
            <a:fillRect/>
          </a:stretch>
        </p:blipFill>
        <p:spPr>
          <a:xfrm>
            <a:off x="7853807" y="449262"/>
            <a:ext cx="4310396" cy="3096200"/>
          </a:xfrm>
          <a:prstGeom prst="rect">
            <a:avLst/>
          </a:prstGeom>
        </p:spPr>
      </p:pic>
      <p:pic>
        <p:nvPicPr>
          <p:cNvPr id="7" name="Picture 6"/>
          <p:cNvPicPr>
            <a:picLocks noChangeAspect="1"/>
          </p:cNvPicPr>
          <p:nvPr/>
        </p:nvPicPr>
        <p:blipFill>
          <a:blip r:embed="rId3"/>
          <a:stretch>
            <a:fillRect/>
          </a:stretch>
        </p:blipFill>
        <p:spPr>
          <a:xfrm>
            <a:off x="274638" y="3421062"/>
            <a:ext cx="7162800" cy="3416622"/>
          </a:xfrm>
          <a:prstGeom prst="rect">
            <a:avLst/>
          </a:prstGeom>
        </p:spPr>
      </p:pic>
    </p:spTree>
    <p:extLst>
      <p:ext uri="{BB962C8B-B14F-4D97-AF65-F5344CB8AC3E}">
        <p14:creationId xmlns:p14="http://schemas.microsoft.com/office/powerpoint/2010/main" val="24646825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0837" y="1225692"/>
            <a:ext cx="11887200" cy="3527119"/>
          </a:xfrm>
        </p:spPr>
        <p:txBody>
          <a:bodyPr/>
          <a:lstStyle/>
          <a:p>
            <a:r>
              <a:rPr lang="en-US" dirty="0" smtClean="0"/>
              <a:t>Right Click Project</a:t>
            </a:r>
          </a:p>
          <a:p>
            <a:pPr lvl="1"/>
            <a:r>
              <a:rPr lang="en-US" dirty="0" smtClean="0"/>
              <a:t>Properties (at the bottom)</a:t>
            </a:r>
          </a:p>
          <a:p>
            <a:r>
              <a:rPr lang="en-US" dirty="0" smtClean="0"/>
              <a:t>ARM</a:t>
            </a:r>
          </a:p>
          <a:p>
            <a:r>
              <a:rPr lang="en-US" dirty="0" smtClean="0"/>
              <a:t>Remote</a:t>
            </a:r>
          </a:p>
          <a:p>
            <a:r>
              <a:rPr lang="en-US" dirty="0" smtClean="0"/>
              <a:t>Your IP</a:t>
            </a:r>
          </a:p>
          <a:p>
            <a:r>
              <a:rPr lang="en-US" dirty="0" smtClean="0"/>
              <a:t>No </a:t>
            </a:r>
            <a:r>
              <a:rPr lang="en-US" dirty="0" err="1" smtClean="0"/>
              <a:t>Auth</a:t>
            </a:r>
            <a:endParaRPr lang="en-US" dirty="0"/>
          </a:p>
        </p:txBody>
      </p:sp>
      <p:sp>
        <p:nvSpPr>
          <p:cNvPr id="3" name="Title 2"/>
          <p:cNvSpPr>
            <a:spLocks noGrp="1"/>
          </p:cNvSpPr>
          <p:nvPr>
            <p:ph type="title"/>
          </p:nvPr>
        </p:nvSpPr>
        <p:spPr/>
        <p:txBody>
          <a:bodyPr/>
          <a:lstStyle/>
          <a:p>
            <a:r>
              <a:rPr lang="en-US" dirty="0" smtClean="0"/>
              <a:t>Set Build for your Device</a:t>
            </a:r>
            <a:endParaRPr lang="en-US" dirty="0"/>
          </a:p>
        </p:txBody>
      </p:sp>
      <p:pic>
        <p:nvPicPr>
          <p:cNvPr id="5" name="Picture 4"/>
          <p:cNvPicPr>
            <a:picLocks noChangeAspect="1"/>
          </p:cNvPicPr>
          <p:nvPr/>
        </p:nvPicPr>
        <p:blipFill>
          <a:blip r:embed="rId2"/>
          <a:stretch>
            <a:fillRect/>
          </a:stretch>
        </p:blipFill>
        <p:spPr>
          <a:xfrm>
            <a:off x="7132637" y="308117"/>
            <a:ext cx="4958410" cy="1588945"/>
          </a:xfrm>
          <a:prstGeom prst="rect">
            <a:avLst/>
          </a:prstGeom>
        </p:spPr>
      </p:pic>
      <p:pic>
        <p:nvPicPr>
          <p:cNvPr id="6" name="Picture 5"/>
          <p:cNvPicPr>
            <a:picLocks noChangeAspect="1"/>
          </p:cNvPicPr>
          <p:nvPr/>
        </p:nvPicPr>
        <p:blipFill>
          <a:blip r:embed="rId3"/>
          <a:stretch>
            <a:fillRect/>
          </a:stretch>
        </p:blipFill>
        <p:spPr>
          <a:xfrm>
            <a:off x="3730687" y="2582862"/>
            <a:ext cx="8431152" cy="4131124"/>
          </a:xfrm>
          <a:prstGeom prst="rect">
            <a:avLst/>
          </a:prstGeom>
        </p:spPr>
      </p:pic>
    </p:spTree>
    <p:extLst>
      <p:ext uri="{BB962C8B-B14F-4D97-AF65-F5344CB8AC3E}">
        <p14:creationId xmlns:p14="http://schemas.microsoft.com/office/powerpoint/2010/main" val="20948474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68" y="2963862"/>
            <a:ext cx="11887200" cy="4678204"/>
          </a:xfrm>
        </p:spPr>
        <p:txBody>
          <a:bodyPr/>
          <a:lstStyle/>
          <a:p>
            <a:r>
              <a:rPr lang="en-US" dirty="0" smtClean="0"/>
              <a:t>Set to ARM</a:t>
            </a:r>
          </a:p>
          <a:p>
            <a:r>
              <a:rPr lang="en-US" dirty="0" smtClean="0"/>
              <a:t>Click In Gray Area</a:t>
            </a:r>
          </a:p>
          <a:p>
            <a:pPr lvl="1"/>
            <a:r>
              <a:rPr lang="en-US" dirty="0" smtClean="0"/>
              <a:t>Creates red breakpoint</a:t>
            </a:r>
          </a:p>
          <a:p>
            <a:r>
              <a:rPr lang="en-US" dirty="0" smtClean="0"/>
              <a:t>Click Green Arrow</a:t>
            </a:r>
          </a:p>
          <a:p>
            <a:endParaRPr lang="en-US" dirty="0"/>
          </a:p>
          <a:p>
            <a:r>
              <a:rPr lang="en-US" sz="3200" i="1" dirty="0" smtClean="0"/>
              <a:t>You can remove breakpoint and click green arrow to continue.</a:t>
            </a:r>
          </a:p>
          <a:p>
            <a:endParaRPr lang="en-US" dirty="0" smtClean="0"/>
          </a:p>
          <a:p>
            <a:endParaRPr lang="en-US" dirty="0"/>
          </a:p>
        </p:txBody>
      </p:sp>
      <p:sp>
        <p:nvSpPr>
          <p:cNvPr id="3" name="Title 2"/>
          <p:cNvSpPr>
            <a:spLocks noGrp="1"/>
          </p:cNvSpPr>
          <p:nvPr>
            <p:ph type="title"/>
          </p:nvPr>
        </p:nvSpPr>
        <p:spPr/>
        <p:txBody>
          <a:bodyPr/>
          <a:lstStyle/>
          <a:p>
            <a:r>
              <a:rPr lang="en-US" dirty="0" smtClean="0"/>
              <a:t>Deploy &amp;&amp; Debug</a:t>
            </a:r>
            <a:endParaRPr lang="en-US" dirty="0"/>
          </a:p>
        </p:txBody>
      </p:sp>
      <p:pic>
        <p:nvPicPr>
          <p:cNvPr id="5" name="Picture 4"/>
          <p:cNvPicPr>
            <a:picLocks noChangeAspect="1"/>
          </p:cNvPicPr>
          <p:nvPr/>
        </p:nvPicPr>
        <p:blipFill>
          <a:blip r:embed="rId2"/>
          <a:stretch>
            <a:fillRect/>
          </a:stretch>
        </p:blipFill>
        <p:spPr>
          <a:xfrm>
            <a:off x="1722437" y="1135062"/>
            <a:ext cx="10506075" cy="1647825"/>
          </a:xfrm>
          <a:prstGeom prst="rect">
            <a:avLst/>
          </a:prstGeom>
        </p:spPr>
      </p:pic>
    </p:spTree>
    <p:extLst>
      <p:ext uri="{BB962C8B-B14F-4D97-AF65-F5344CB8AC3E}">
        <p14:creationId xmlns:p14="http://schemas.microsoft.com/office/powerpoint/2010/main" val="3338178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806922"/>
          </a:xfrm>
        </p:spPr>
        <p:txBody>
          <a:bodyPr/>
          <a:lstStyle/>
          <a:p>
            <a:r>
              <a:rPr lang="en-US" dirty="0" err="1" smtClean="0"/>
              <a:t>Nuget</a:t>
            </a:r>
            <a:r>
              <a:rPr lang="en-US" dirty="0" smtClean="0"/>
              <a:t> Package</a:t>
            </a:r>
          </a:p>
          <a:p>
            <a:r>
              <a:rPr lang="en-US" dirty="0" smtClean="0"/>
              <a:t>Extended through </a:t>
            </a:r>
            <a:r>
              <a:rPr lang="en-US" dirty="0" err="1" smtClean="0"/>
              <a:t>MTP.IoT</a:t>
            </a:r>
            <a:r>
              <a:rPr lang="en-US" dirty="0" smtClean="0"/>
              <a:t> Project</a:t>
            </a:r>
          </a:p>
          <a:p>
            <a:pPr lvl="1"/>
            <a:r>
              <a:rPr lang="en-US" dirty="0" smtClean="0"/>
              <a:t>Project reference, added new ADC controller for MCP3008 which is in the kit</a:t>
            </a:r>
          </a:p>
          <a:p>
            <a:r>
              <a:rPr lang="en-US" dirty="0" smtClean="0"/>
              <a:t>Use peripherals and management system provided by </a:t>
            </a:r>
            <a:r>
              <a:rPr lang="en-US" dirty="0" err="1" smtClean="0"/>
              <a:t>IoT.Devices</a:t>
            </a:r>
            <a:endParaRPr lang="en-US" dirty="0"/>
          </a:p>
        </p:txBody>
      </p:sp>
      <p:sp>
        <p:nvSpPr>
          <p:cNvPr id="3" name="Title 2"/>
          <p:cNvSpPr>
            <a:spLocks noGrp="1"/>
          </p:cNvSpPr>
          <p:nvPr>
            <p:ph type="title"/>
          </p:nvPr>
        </p:nvSpPr>
        <p:spPr/>
        <p:txBody>
          <a:bodyPr/>
          <a:lstStyle/>
          <a:p>
            <a:r>
              <a:rPr lang="en-US" dirty="0" smtClean="0"/>
              <a:t>How it Works</a:t>
            </a:r>
            <a:endParaRPr lang="en-US" dirty="0"/>
          </a:p>
        </p:txBody>
      </p:sp>
      <p:pic>
        <p:nvPicPr>
          <p:cNvPr id="4" name="Picture 3"/>
          <p:cNvPicPr>
            <a:picLocks noChangeAspect="1"/>
          </p:cNvPicPr>
          <p:nvPr/>
        </p:nvPicPr>
        <p:blipFill>
          <a:blip r:embed="rId2"/>
          <a:stretch>
            <a:fillRect/>
          </a:stretch>
        </p:blipFill>
        <p:spPr>
          <a:xfrm>
            <a:off x="4084637" y="830262"/>
            <a:ext cx="8229600" cy="1008208"/>
          </a:xfrm>
          <a:prstGeom prst="rect">
            <a:avLst/>
          </a:prstGeom>
        </p:spPr>
      </p:pic>
    </p:spTree>
    <p:extLst>
      <p:ext uri="{BB962C8B-B14F-4D97-AF65-F5344CB8AC3E}">
        <p14:creationId xmlns:p14="http://schemas.microsoft.com/office/powerpoint/2010/main" val="30963921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274639" y="1212849"/>
            <a:ext cx="5486399" cy="4210383"/>
          </a:xfrm>
        </p:spPr>
        <p:txBody>
          <a:bodyPr/>
          <a:lstStyle/>
          <a:p>
            <a:pPr marL="457200" indent="-457200">
              <a:buFont typeface="Arial" panose="020B0604020202020204" pitchFamily="34" charset="0"/>
              <a:buChar char="•"/>
            </a:pPr>
            <a:r>
              <a:rPr lang="en-US" dirty="0" smtClean="0"/>
              <a:t>The ‘me’ slide</a:t>
            </a:r>
          </a:p>
          <a:p>
            <a:pPr marL="457200" indent="-457200">
              <a:buFont typeface="Arial" panose="020B0604020202020204" pitchFamily="34" charset="0"/>
              <a:buChar char="•"/>
            </a:pPr>
            <a:r>
              <a:rPr lang="en-US" dirty="0" smtClean="0"/>
              <a:t>Things to know</a:t>
            </a:r>
          </a:p>
          <a:p>
            <a:pPr marL="457200" indent="-457200">
              <a:buFont typeface="Arial" panose="020B0604020202020204" pitchFamily="34" charset="0"/>
              <a:buChar char="•"/>
            </a:pPr>
            <a:r>
              <a:rPr lang="en-US" dirty="0" smtClean="0"/>
              <a:t>Goals</a:t>
            </a:r>
          </a:p>
          <a:p>
            <a:pPr marL="457200" indent="-457200">
              <a:buFont typeface="Arial" panose="020B0604020202020204" pitchFamily="34" charset="0"/>
              <a:buChar char="•"/>
            </a:pPr>
            <a:r>
              <a:rPr lang="en-US" dirty="0" smtClean="0"/>
              <a:t>Content</a:t>
            </a:r>
          </a:p>
          <a:p>
            <a:pPr marL="457200" indent="-457200">
              <a:buFont typeface="Arial" panose="020B0604020202020204" pitchFamily="34" charset="0"/>
              <a:buChar char="•"/>
            </a:pPr>
            <a:r>
              <a:rPr lang="en-US" dirty="0" smtClean="0"/>
              <a:t>Summary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Continuous Q&amp;A</a:t>
            </a:r>
          </a:p>
        </p:txBody>
      </p:sp>
      <p:pic>
        <p:nvPicPr>
          <p:cNvPr id="7" name="Picture 6"/>
          <p:cNvPicPr>
            <a:picLocks noChangeAspect="1"/>
          </p:cNvPicPr>
          <p:nvPr/>
        </p:nvPicPr>
        <p:blipFill>
          <a:blip r:embed="rId2"/>
          <a:stretch>
            <a:fillRect/>
          </a:stretch>
        </p:blipFill>
        <p:spPr>
          <a:xfrm>
            <a:off x="6751637" y="-769938"/>
            <a:ext cx="1746504" cy="7394290"/>
          </a:xfrm>
          <a:prstGeom prst="rect">
            <a:avLst/>
          </a:prstGeom>
        </p:spPr>
      </p:pic>
      <p:pic>
        <p:nvPicPr>
          <p:cNvPr id="8" name="Picture 7"/>
          <p:cNvPicPr>
            <a:picLocks noChangeAspect="1"/>
          </p:cNvPicPr>
          <p:nvPr/>
        </p:nvPicPr>
        <p:blipFill>
          <a:blip r:embed="rId3"/>
          <a:stretch>
            <a:fillRect/>
          </a:stretch>
        </p:blipFill>
        <p:spPr>
          <a:xfrm>
            <a:off x="7624889" y="1380251"/>
            <a:ext cx="2358331" cy="1125913"/>
          </a:xfrm>
          <a:prstGeom prst="rect">
            <a:avLst/>
          </a:prstGeom>
        </p:spPr>
      </p:pic>
      <p:pic>
        <p:nvPicPr>
          <p:cNvPr id="9" name="Picture 8"/>
          <p:cNvPicPr>
            <a:picLocks noChangeAspect="1"/>
          </p:cNvPicPr>
          <p:nvPr/>
        </p:nvPicPr>
        <p:blipFill>
          <a:blip r:embed="rId4"/>
          <a:stretch>
            <a:fillRect/>
          </a:stretch>
        </p:blipFill>
        <p:spPr>
          <a:xfrm>
            <a:off x="8656637" y="3446741"/>
            <a:ext cx="810000" cy="382500"/>
          </a:xfrm>
          <a:prstGeom prst="rect">
            <a:avLst/>
          </a:prstGeom>
        </p:spPr>
      </p:pic>
      <p:pic>
        <p:nvPicPr>
          <p:cNvPr id="10" name="Picture 9"/>
          <p:cNvPicPr>
            <a:picLocks noChangeAspect="1"/>
          </p:cNvPicPr>
          <p:nvPr/>
        </p:nvPicPr>
        <p:blipFill>
          <a:blip r:embed="rId4"/>
          <a:stretch>
            <a:fillRect/>
          </a:stretch>
        </p:blipFill>
        <p:spPr>
          <a:xfrm>
            <a:off x="9891687" y="5710395"/>
            <a:ext cx="810000" cy="382500"/>
          </a:xfrm>
          <a:prstGeom prst="rect">
            <a:avLst/>
          </a:prstGeom>
        </p:spPr>
      </p:pic>
      <p:pic>
        <p:nvPicPr>
          <p:cNvPr id="11" name="Picture 10"/>
          <p:cNvPicPr>
            <a:picLocks noChangeAspect="1"/>
          </p:cNvPicPr>
          <p:nvPr/>
        </p:nvPicPr>
        <p:blipFill>
          <a:blip r:embed="rId5"/>
          <a:stretch>
            <a:fillRect/>
          </a:stretch>
        </p:blipFill>
        <p:spPr>
          <a:xfrm>
            <a:off x="9340439" y="4629193"/>
            <a:ext cx="607500" cy="281250"/>
          </a:xfrm>
          <a:prstGeom prst="rect">
            <a:avLst/>
          </a:prstGeom>
        </p:spPr>
      </p:pic>
      <p:pic>
        <p:nvPicPr>
          <p:cNvPr id="12" name="Picture 11"/>
          <p:cNvPicPr>
            <a:picLocks noChangeAspect="1"/>
          </p:cNvPicPr>
          <p:nvPr/>
        </p:nvPicPr>
        <p:blipFill>
          <a:blip r:embed="rId3"/>
          <a:stretch>
            <a:fillRect/>
          </a:stretch>
        </p:blipFill>
        <p:spPr>
          <a:xfrm>
            <a:off x="7803045" y="5273717"/>
            <a:ext cx="1260348" cy="601715"/>
          </a:xfrm>
          <a:prstGeom prst="rect">
            <a:avLst/>
          </a:prstGeom>
        </p:spPr>
      </p:pic>
    </p:spTree>
    <p:extLst>
      <p:ext uri="{BB962C8B-B14F-4D97-AF65-F5344CB8AC3E}">
        <p14:creationId xmlns:p14="http://schemas.microsoft.com/office/powerpoint/2010/main" val="29685672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83264"/>
          </a:xfrm>
        </p:spPr>
        <p:txBody>
          <a:bodyPr/>
          <a:lstStyle/>
          <a:p>
            <a:r>
              <a:rPr lang="en-US" dirty="0" smtClean="0"/>
              <a:t>Notice extensive comments </a:t>
            </a:r>
            <a:r>
              <a:rPr lang="en-US" dirty="0" smtClean="0">
                <a:sym typeface="Wingdings" panose="05000000000000000000" pitchFamily="2" charset="2"/>
              </a:rPr>
              <a:t></a:t>
            </a:r>
            <a:endParaRPr lang="en-US" dirty="0"/>
          </a:p>
        </p:txBody>
      </p:sp>
      <p:sp>
        <p:nvSpPr>
          <p:cNvPr id="3" name="Title 2"/>
          <p:cNvSpPr>
            <a:spLocks noGrp="1"/>
          </p:cNvSpPr>
          <p:nvPr>
            <p:ph type="title"/>
          </p:nvPr>
        </p:nvSpPr>
        <p:spPr/>
        <p:txBody>
          <a:bodyPr/>
          <a:lstStyle/>
          <a:p>
            <a:r>
              <a:rPr lang="en-US" dirty="0" smtClean="0"/>
              <a:t>Code Walk Through</a:t>
            </a:r>
            <a:endParaRPr lang="en-US" dirty="0"/>
          </a:p>
        </p:txBody>
      </p:sp>
      <p:pic>
        <p:nvPicPr>
          <p:cNvPr id="4" name="Picture 3"/>
          <p:cNvPicPr>
            <a:picLocks noChangeAspect="1"/>
          </p:cNvPicPr>
          <p:nvPr/>
        </p:nvPicPr>
        <p:blipFill>
          <a:blip r:embed="rId2"/>
          <a:stretch>
            <a:fillRect/>
          </a:stretch>
        </p:blipFill>
        <p:spPr>
          <a:xfrm>
            <a:off x="302664" y="2278062"/>
            <a:ext cx="11559804" cy="4362450"/>
          </a:xfrm>
          <a:prstGeom prst="rect">
            <a:avLst/>
          </a:prstGeom>
        </p:spPr>
      </p:pic>
    </p:spTree>
    <p:extLst>
      <p:ext uri="{BB962C8B-B14F-4D97-AF65-F5344CB8AC3E}">
        <p14:creationId xmlns:p14="http://schemas.microsoft.com/office/powerpoint/2010/main" val="30983041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78062"/>
            <a:ext cx="5486399" cy="1098762"/>
          </a:xfrm>
        </p:spPr>
        <p:txBody>
          <a:bodyPr/>
          <a:lstStyle/>
          <a:p>
            <a:r>
              <a:rPr lang="en-US" dirty="0" smtClean="0"/>
              <a:t>On your own</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8651613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Temperature Sensor</a:t>
            </a:r>
            <a:endParaRPr lang="en-US" dirty="0"/>
          </a:p>
        </p:txBody>
      </p:sp>
      <p:sp>
        <p:nvSpPr>
          <p:cNvPr id="3" name="Content Placeholder 2"/>
          <p:cNvSpPr>
            <a:spLocks noGrp="1"/>
          </p:cNvSpPr>
          <p:nvPr>
            <p:ph idx="4294967295"/>
          </p:nvPr>
        </p:nvSpPr>
        <p:spPr>
          <a:xfrm>
            <a:off x="427037" y="1363662"/>
            <a:ext cx="10724938" cy="4899406"/>
          </a:xfrm>
          <a:prstGeom prst="rect">
            <a:avLst/>
          </a:prstGeom>
        </p:spPr>
        <p:txBody>
          <a:bodyPr>
            <a:normAutofit/>
          </a:bodyPr>
          <a:lstStyle/>
          <a:p>
            <a:r>
              <a:rPr lang="en-US" b="1" dirty="0" smtClean="0"/>
              <a:t>TMP36GZ </a:t>
            </a:r>
            <a:r>
              <a:rPr lang="en-US" sz="1600" dirty="0">
                <a:hlinkClick r:id="rId2"/>
              </a:rPr>
              <a:t>http://</a:t>
            </a:r>
            <a:r>
              <a:rPr lang="en-US" sz="1600" dirty="0" smtClean="0">
                <a:hlinkClick r:id="rId2"/>
              </a:rPr>
              <a:t>www.analog.com/media/en/technical-documentation/data-sheets/TMP35_36_37.pdf</a:t>
            </a:r>
            <a:r>
              <a:rPr lang="en-US" sz="1600" dirty="0" smtClean="0"/>
              <a:t> </a:t>
            </a:r>
            <a:endParaRPr lang="en-US" sz="1600" b="1" dirty="0" smtClean="0"/>
          </a:p>
          <a:p>
            <a:pPr lvl="1"/>
            <a:r>
              <a:rPr lang="en-US" dirty="0" smtClean="0"/>
              <a:t>Double check correct power/ground</a:t>
            </a:r>
          </a:p>
          <a:p>
            <a:pPr lvl="2"/>
            <a:r>
              <a:rPr lang="en-US" dirty="0" smtClean="0"/>
              <a:t>It will possibly catch fire if </a:t>
            </a:r>
            <a:r>
              <a:rPr lang="en-US" dirty="0" err="1" smtClean="0"/>
              <a:t>backwords</a:t>
            </a:r>
            <a:r>
              <a:rPr lang="en-US" dirty="0" smtClean="0"/>
              <a:t>.</a:t>
            </a:r>
          </a:p>
          <a:p>
            <a:pPr lvl="2"/>
            <a:r>
              <a:rPr lang="en-US" dirty="0" smtClean="0"/>
              <a:t>Will definitely melt</a:t>
            </a:r>
            <a:endParaRPr lang="en-US" b="1" dirty="0" smtClean="0"/>
          </a:p>
          <a:p>
            <a:r>
              <a:rPr lang="en-US" b="1" dirty="0" smtClean="0"/>
              <a:t>Pin 1 = Power (+5V)</a:t>
            </a:r>
          </a:p>
          <a:p>
            <a:r>
              <a:rPr lang="en-US" b="1" dirty="0" smtClean="0"/>
              <a:t>Pin 2 = Reading (analog out)</a:t>
            </a:r>
          </a:p>
          <a:p>
            <a:r>
              <a:rPr lang="en-US" b="1" dirty="0" smtClean="0"/>
              <a:t>Pin 3 = Ground</a:t>
            </a:r>
          </a:p>
          <a:p>
            <a:endParaRPr lang="en-US" b="1" dirty="0" smtClean="0"/>
          </a:p>
          <a:p>
            <a:endParaRPr lang="en-US" b="1" dirty="0" smtClean="0"/>
          </a:p>
        </p:txBody>
      </p:sp>
      <p:pic>
        <p:nvPicPr>
          <p:cNvPr id="5" name="Picture 4"/>
          <p:cNvPicPr>
            <a:picLocks noChangeAspect="1"/>
          </p:cNvPicPr>
          <p:nvPr/>
        </p:nvPicPr>
        <p:blipFill>
          <a:blip r:embed="rId3"/>
          <a:stretch>
            <a:fillRect/>
          </a:stretch>
        </p:blipFill>
        <p:spPr>
          <a:xfrm>
            <a:off x="7589837" y="2582862"/>
            <a:ext cx="3711159" cy="2605088"/>
          </a:xfrm>
          <a:prstGeom prst="rect">
            <a:avLst/>
          </a:prstGeom>
        </p:spPr>
      </p:pic>
    </p:spTree>
    <p:extLst>
      <p:ext uri="{BB962C8B-B14F-4D97-AF65-F5344CB8AC3E}">
        <p14:creationId xmlns:p14="http://schemas.microsoft.com/office/powerpoint/2010/main" val="4232963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smtClean="0"/>
              <a:t>For every degree C, produces 10 mV</a:t>
            </a:r>
          </a:p>
          <a:p>
            <a:r>
              <a:rPr lang="en-US" dirty="0" smtClean="0"/>
              <a:t>ADC produces measurements in: V</a:t>
            </a:r>
          </a:p>
          <a:p>
            <a:r>
              <a:rPr lang="en-US" dirty="0" smtClean="0"/>
              <a:t>1 V = 100 mV – Therefor: Reading / 10 = </a:t>
            </a:r>
            <a:r>
              <a:rPr lang="en-US" dirty="0" err="1" smtClean="0"/>
              <a:t>Deg</a:t>
            </a:r>
            <a:r>
              <a:rPr lang="en-US" dirty="0" smtClean="0"/>
              <a:t> C</a:t>
            </a:r>
          </a:p>
          <a:p>
            <a:r>
              <a:rPr lang="en-US" dirty="0" smtClean="0"/>
              <a:t>Convert to F = ( (9/5) * </a:t>
            </a:r>
            <a:r>
              <a:rPr lang="en-US" dirty="0" err="1" smtClean="0"/>
              <a:t>Cel</a:t>
            </a:r>
            <a:r>
              <a:rPr lang="en-US" dirty="0" smtClean="0"/>
              <a:t> ) + 32</a:t>
            </a:r>
            <a:endParaRPr lang="en-US" dirty="0"/>
          </a:p>
        </p:txBody>
      </p:sp>
      <p:sp>
        <p:nvSpPr>
          <p:cNvPr id="3" name="Title 2"/>
          <p:cNvSpPr>
            <a:spLocks noGrp="1"/>
          </p:cNvSpPr>
          <p:nvPr>
            <p:ph type="title"/>
          </p:nvPr>
        </p:nvSpPr>
        <p:spPr/>
        <p:txBody>
          <a:bodyPr/>
          <a:lstStyle/>
          <a:p>
            <a:r>
              <a:rPr lang="en-US" dirty="0" smtClean="0"/>
              <a:t>Conversion</a:t>
            </a:r>
            <a:endParaRPr lang="en-US" dirty="0"/>
          </a:p>
        </p:txBody>
      </p:sp>
    </p:spTree>
    <p:extLst>
      <p:ext uri="{BB962C8B-B14F-4D97-AF65-F5344CB8AC3E}">
        <p14:creationId xmlns:p14="http://schemas.microsoft.com/office/powerpoint/2010/main" val="42635788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946912"/>
            <a:ext cx="5486399" cy="1098762"/>
          </a:xfrm>
        </p:spPr>
        <p:txBody>
          <a:bodyPr/>
          <a:lstStyle/>
          <a:p>
            <a:r>
              <a:rPr lang="en-US" dirty="0" smtClean="0"/>
              <a:t>What Next?</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2228966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Baby Thermostat!</a:t>
            </a:r>
            <a:endParaRPr lang="en-US" dirty="0"/>
          </a:p>
        </p:txBody>
      </p:sp>
      <p:pic>
        <p:nvPicPr>
          <p:cNvPr id="2" name="Picture 1"/>
          <p:cNvPicPr>
            <a:picLocks noChangeAspect="1"/>
          </p:cNvPicPr>
          <p:nvPr/>
        </p:nvPicPr>
        <p:blipFill>
          <a:blip r:embed="rId2"/>
          <a:stretch>
            <a:fillRect/>
          </a:stretch>
        </p:blipFill>
        <p:spPr>
          <a:xfrm>
            <a:off x="6523037" y="1212849"/>
            <a:ext cx="4304170" cy="5494338"/>
          </a:xfrm>
          <a:prstGeom prst="rect">
            <a:avLst/>
          </a:prstGeom>
        </p:spPr>
      </p:pic>
      <p:sp>
        <p:nvSpPr>
          <p:cNvPr id="5" name="Text Placeholder 3"/>
          <p:cNvSpPr>
            <a:spLocks noGrp="1"/>
          </p:cNvSpPr>
          <p:nvPr>
            <p:ph type="body" sz="quarter" idx="10"/>
          </p:nvPr>
        </p:nvSpPr>
        <p:spPr>
          <a:xfrm>
            <a:off x="274638" y="1212850"/>
            <a:ext cx="11887200" cy="2917722"/>
          </a:xfrm>
        </p:spPr>
        <p:txBody>
          <a:bodyPr/>
          <a:lstStyle/>
          <a:p>
            <a:r>
              <a:rPr lang="en-US" dirty="0" smtClean="0"/>
              <a:t>Is it too hot for baby?</a:t>
            </a:r>
          </a:p>
          <a:p>
            <a:pPr lvl="1"/>
            <a:r>
              <a:rPr lang="en-US" dirty="0" smtClean="0"/>
              <a:t>Turn on the Fan!</a:t>
            </a:r>
          </a:p>
          <a:p>
            <a:r>
              <a:rPr lang="en-US" dirty="0" smtClean="0"/>
              <a:t>Too cold for baby?</a:t>
            </a:r>
          </a:p>
          <a:p>
            <a:pPr lvl="1"/>
            <a:r>
              <a:rPr lang="en-US" dirty="0" smtClean="0"/>
              <a:t>Turn off the Fan!</a:t>
            </a:r>
          </a:p>
          <a:p>
            <a:pPr lvl="1"/>
            <a:endParaRPr lang="en-US" dirty="0"/>
          </a:p>
          <a:p>
            <a:pPr lvl="1"/>
            <a:endParaRPr lang="en-US" dirty="0"/>
          </a:p>
        </p:txBody>
      </p:sp>
    </p:spTree>
    <p:extLst>
      <p:ext uri="{BB962C8B-B14F-4D97-AF65-F5344CB8AC3E}">
        <p14:creationId xmlns:p14="http://schemas.microsoft.com/office/powerpoint/2010/main" val="32479146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Light and Temp Tracking Camera</a:t>
            </a:r>
            <a:endParaRPr lang="en-US" dirty="0"/>
          </a:p>
        </p:txBody>
      </p:sp>
      <p:sp>
        <p:nvSpPr>
          <p:cNvPr id="4" name="Text Placeholder 3"/>
          <p:cNvSpPr>
            <a:spLocks noGrp="1"/>
          </p:cNvSpPr>
          <p:nvPr>
            <p:ph type="body" sz="quarter" idx="10"/>
          </p:nvPr>
        </p:nvSpPr>
        <p:spPr>
          <a:xfrm>
            <a:off x="274638" y="1212850"/>
            <a:ext cx="11887200" cy="1292662"/>
          </a:xfrm>
        </p:spPr>
        <p:txBody>
          <a:bodyPr/>
          <a:lstStyle/>
          <a:p>
            <a:r>
              <a:rPr lang="en-US" dirty="0" smtClean="0"/>
              <a:t>Use 2 of each sensor</a:t>
            </a:r>
          </a:p>
          <a:p>
            <a:r>
              <a:rPr lang="en-US" dirty="0" smtClean="0"/>
              <a:t>Find a signature and follow it!</a:t>
            </a:r>
            <a:endParaRPr lang="en-US" dirty="0"/>
          </a:p>
        </p:txBody>
      </p:sp>
      <p:pic>
        <p:nvPicPr>
          <p:cNvPr id="2" name="Picture 1"/>
          <p:cNvPicPr>
            <a:picLocks noChangeAspect="1"/>
          </p:cNvPicPr>
          <p:nvPr/>
        </p:nvPicPr>
        <p:blipFill>
          <a:blip r:embed="rId2"/>
          <a:stretch>
            <a:fillRect/>
          </a:stretch>
        </p:blipFill>
        <p:spPr>
          <a:xfrm>
            <a:off x="7361237" y="1287462"/>
            <a:ext cx="4038600" cy="5131398"/>
          </a:xfrm>
          <a:prstGeom prst="rect">
            <a:avLst/>
          </a:prstGeom>
        </p:spPr>
      </p:pic>
    </p:spTree>
    <p:extLst>
      <p:ext uri="{BB962C8B-B14F-4D97-AF65-F5344CB8AC3E}">
        <p14:creationId xmlns:p14="http://schemas.microsoft.com/office/powerpoint/2010/main" val="211550997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946912"/>
            <a:ext cx="5486399" cy="1098762"/>
          </a:xfrm>
        </p:spPr>
        <p:txBody>
          <a:bodyPr/>
          <a:lstStyle/>
          <a:p>
            <a:r>
              <a:rPr lang="en-US" dirty="0" smtClean="0"/>
              <a:t>There is more!</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31062649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848599" cy="4542782"/>
          </a:xfrm>
        </p:spPr>
        <p:txBody>
          <a:bodyPr/>
          <a:lstStyle/>
          <a:p>
            <a:r>
              <a:rPr lang="en-US" dirty="0" smtClean="0"/>
              <a:t>Electronics 101</a:t>
            </a:r>
          </a:p>
          <a:p>
            <a:pPr lvl="1"/>
            <a:r>
              <a:rPr lang="en-US" dirty="0" smtClean="0"/>
              <a:t>3 Rotating Sessions</a:t>
            </a:r>
          </a:p>
          <a:p>
            <a:r>
              <a:rPr lang="en-US" dirty="0" err="1" smtClean="0"/>
              <a:t>IoT</a:t>
            </a:r>
            <a:r>
              <a:rPr lang="en-US" dirty="0" smtClean="0"/>
              <a:t> 101</a:t>
            </a:r>
          </a:p>
          <a:p>
            <a:pPr lvl="1"/>
            <a:r>
              <a:rPr lang="en-US" dirty="0" smtClean="0"/>
              <a:t>3 Rotating Sessions</a:t>
            </a:r>
          </a:p>
          <a:p>
            <a:r>
              <a:rPr lang="en-US" dirty="0" smtClean="0"/>
              <a:t>Machine Learning 101</a:t>
            </a:r>
            <a:endParaRPr lang="en-US" dirty="0"/>
          </a:p>
          <a:p>
            <a:pPr lvl="1"/>
            <a:r>
              <a:rPr lang="en-US" dirty="0" smtClean="0"/>
              <a:t>2 Rotating Sessions</a:t>
            </a:r>
            <a:endParaRPr lang="en-US" dirty="0"/>
          </a:p>
          <a:p>
            <a:r>
              <a:rPr lang="en-US" dirty="0" smtClean="0"/>
              <a:t>3D Printing 101</a:t>
            </a:r>
            <a:endParaRPr lang="en-US" dirty="0"/>
          </a:p>
          <a:p>
            <a:pPr lvl="1"/>
            <a:r>
              <a:rPr lang="en-US" dirty="0" smtClean="0"/>
              <a:t>Just 1 session!</a:t>
            </a:r>
            <a:endParaRPr lang="en-US" dirty="0"/>
          </a:p>
          <a:p>
            <a:pPr lvl="1"/>
            <a:endParaRPr lang="en-US" dirty="0"/>
          </a:p>
        </p:txBody>
      </p:sp>
      <p:sp>
        <p:nvSpPr>
          <p:cNvPr id="3" name="Title 2"/>
          <p:cNvSpPr>
            <a:spLocks noGrp="1"/>
          </p:cNvSpPr>
          <p:nvPr>
            <p:ph type="title"/>
          </p:nvPr>
        </p:nvSpPr>
        <p:spPr/>
        <p:txBody>
          <a:bodyPr/>
          <a:lstStyle/>
          <a:p>
            <a:r>
              <a:rPr lang="en-US" dirty="0" smtClean="0"/>
              <a:t>Brown Bag Series</a:t>
            </a:r>
            <a:endParaRPr lang="en-US" dirty="0"/>
          </a:p>
        </p:txBody>
      </p:sp>
      <p:pic>
        <p:nvPicPr>
          <p:cNvPr id="4" name="Picture 3"/>
          <p:cNvPicPr>
            <a:picLocks noChangeAspect="1"/>
          </p:cNvPicPr>
          <p:nvPr/>
        </p:nvPicPr>
        <p:blipFill>
          <a:blip r:embed="rId2"/>
          <a:stretch>
            <a:fillRect/>
          </a:stretch>
        </p:blipFill>
        <p:spPr>
          <a:xfrm>
            <a:off x="5532437" y="373062"/>
            <a:ext cx="6345438" cy="5868989"/>
          </a:xfrm>
          <a:prstGeom prst="rect">
            <a:avLst/>
          </a:prstGeom>
        </p:spPr>
      </p:pic>
    </p:spTree>
    <p:extLst>
      <p:ext uri="{BB962C8B-B14F-4D97-AF65-F5344CB8AC3E}">
        <p14:creationId xmlns:p14="http://schemas.microsoft.com/office/powerpoint/2010/main" val="345422995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Questions?</a:t>
            </a:r>
            <a:endParaRPr lang="en-US" sz="7200" dirty="0"/>
          </a:p>
        </p:txBody>
      </p:sp>
    </p:spTree>
    <p:extLst>
      <p:ext uri="{BB962C8B-B14F-4D97-AF65-F5344CB8AC3E}">
        <p14:creationId xmlns:p14="http://schemas.microsoft.com/office/powerpoint/2010/main" val="4442026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David Crook</a:t>
            </a:r>
            <a:endParaRPr lang="en-US" dirty="0"/>
          </a:p>
        </p:txBody>
      </p:sp>
      <p:sp>
        <p:nvSpPr>
          <p:cNvPr id="3" name="Content Placeholder 2"/>
          <p:cNvSpPr>
            <a:spLocks noGrp="1"/>
          </p:cNvSpPr>
          <p:nvPr>
            <p:ph idx="4294967295"/>
          </p:nvPr>
        </p:nvSpPr>
        <p:spPr>
          <a:xfrm>
            <a:off x="266643" y="1668462"/>
            <a:ext cx="6477000" cy="4835694"/>
          </a:xfrm>
          <a:prstGeom prst="rect">
            <a:avLst/>
          </a:prstGeom>
        </p:spPr>
        <p:txBody>
          <a:bodyPr>
            <a:normAutofit/>
          </a:bodyPr>
          <a:lstStyle/>
          <a:p>
            <a:r>
              <a:rPr lang="en-US" sz="3000" dirty="0" smtClean="0"/>
              <a:t>Microsoft Developer Evangelist</a:t>
            </a:r>
          </a:p>
          <a:p>
            <a:r>
              <a:rPr lang="en-US" sz="3000" dirty="0" smtClean="0"/>
              <a:t>Focused on Machine Learning and Embedded Systems</a:t>
            </a:r>
          </a:p>
          <a:p>
            <a:r>
              <a:rPr lang="en-US" sz="3000" dirty="0" smtClean="0"/>
              <a:t>Enjoys challenges</a:t>
            </a:r>
          </a:p>
          <a:p>
            <a:r>
              <a:rPr lang="en-US" sz="3000" dirty="0" smtClean="0"/>
              <a:t>Likes Fishing + Brazilian Jiu </a:t>
            </a:r>
            <a:r>
              <a:rPr lang="en-US" sz="3000" dirty="0" err="1" smtClean="0"/>
              <a:t>Jitsu</a:t>
            </a:r>
            <a:endParaRPr lang="en-US" sz="3000" dirty="0" smtClean="0"/>
          </a:p>
          <a:p>
            <a:pPr lvl="1"/>
            <a:r>
              <a:rPr lang="en-US" sz="2000" dirty="0" smtClean="0">
                <a:latin typeface="+mj-lt"/>
              </a:rPr>
              <a:t>Typically not together</a:t>
            </a:r>
          </a:p>
          <a:p>
            <a:endParaRPr lang="en-US" dirty="0" smtClean="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7837" y="501284"/>
            <a:ext cx="5507132" cy="3097762"/>
          </a:xfrm>
          <a:prstGeom prst="rect">
            <a:avLst/>
          </a:prstGeom>
        </p:spPr>
      </p:pic>
      <p:sp>
        <p:nvSpPr>
          <p:cNvPr id="6" name="Content Placeholder 2"/>
          <p:cNvSpPr txBox="1">
            <a:spLocks/>
          </p:cNvSpPr>
          <p:nvPr/>
        </p:nvSpPr>
        <p:spPr>
          <a:xfrm>
            <a:off x="6827837" y="3878262"/>
            <a:ext cx="5507132" cy="233150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2040" dirty="0">
                <a:hlinkClick r:id="rId3"/>
              </a:rPr>
              <a:t>dacrook@Microsoft.com</a:t>
            </a:r>
            <a:endParaRPr lang="en-US" sz="2040" dirty="0"/>
          </a:p>
          <a:p>
            <a:r>
              <a:rPr lang="en-US" sz="2040" dirty="0"/>
              <a:t>(980)228-6278</a:t>
            </a:r>
          </a:p>
          <a:p>
            <a:r>
              <a:rPr lang="en-US" sz="2040" dirty="0"/>
              <a:t>@</a:t>
            </a:r>
            <a:r>
              <a:rPr lang="en-US" sz="2040" dirty="0" smtClean="0"/>
              <a:t>Data4Bots</a:t>
            </a:r>
            <a:endParaRPr lang="en-US" sz="2040" dirty="0"/>
          </a:p>
          <a:p>
            <a:r>
              <a:rPr lang="en-US" sz="2040" dirty="0"/>
              <a:t>www.indiedevspot.com</a:t>
            </a:r>
          </a:p>
          <a:p>
            <a:endParaRPr lang="en-US" sz="2040" dirty="0"/>
          </a:p>
        </p:txBody>
      </p:sp>
    </p:spTree>
    <p:extLst>
      <p:ext uri="{BB962C8B-B14F-4D97-AF65-F5344CB8AC3E}">
        <p14:creationId xmlns:p14="http://schemas.microsoft.com/office/powerpoint/2010/main" val="353051705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656637" y="449262"/>
            <a:ext cx="5507132" cy="233150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2040" dirty="0">
                <a:hlinkClick r:id="rId3"/>
              </a:rPr>
              <a:t>dacrook@Microsoft.com</a:t>
            </a:r>
            <a:endParaRPr lang="en-US" sz="2040" dirty="0"/>
          </a:p>
          <a:p>
            <a:r>
              <a:rPr lang="en-US" sz="2040" dirty="0"/>
              <a:t>(980)228-6278</a:t>
            </a:r>
          </a:p>
          <a:p>
            <a:r>
              <a:rPr lang="en-US" sz="2040" dirty="0" smtClean="0"/>
              <a:t>@Data4Bots</a:t>
            </a:r>
            <a:endParaRPr lang="en-US" sz="2040" dirty="0"/>
          </a:p>
          <a:p>
            <a:r>
              <a:rPr lang="en-US" sz="2040" dirty="0"/>
              <a:t>www.indiedevspot.com</a:t>
            </a:r>
          </a:p>
          <a:p>
            <a:endParaRPr lang="en-US" sz="2040" dirty="0"/>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Stuff you should </a:t>
            </a:r>
            <a:r>
              <a:rPr lang="en-US" dirty="0" smtClean="0">
                <a:latin typeface="+mn-lt"/>
              </a:rPr>
              <a:t>Know About</a:t>
            </a:r>
            <a:endParaRPr lang="en-US" dirty="0">
              <a:latin typeface="+mn-lt"/>
            </a:endParaRPr>
          </a:p>
        </p:txBody>
      </p:sp>
      <p:sp>
        <p:nvSpPr>
          <p:cNvPr id="7" name="Text Placeholder 6"/>
          <p:cNvSpPr>
            <a:spLocks noGrp="1"/>
          </p:cNvSpPr>
          <p:nvPr>
            <p:ph type="body" sz="quarter" idx="10"/>
          </p:nvPr>
        </p:nvSpPr>
        <p:spPr>
          <a:xfrm>
            <a:off x="274638" y="1212850"/>
            <a:ext cx="11887200" cy="5293757"/>
          </a:xfrm>
        </p:spPr>
        <p:txBody>
          <a:bodyPr/>
          <a:lstStyle/>
          <a:p>
            <a:pPr marL="0" indent="0">
              <a:buNone/>
            </a:pPr>
            <a:r>
              <a:rPr lang="en-US" dirty="0" smtClean="0"/>
              <a:t>Additional Resources</a:t>
            </a:r>
          </a:p>
          <a:p>
            <a:pPr lvl="1"/>
            <a:r>
              <a:rPr lang="en-US" b="1" dirty="0" smtClean="0"/>
              <a:t>Channel9: </a:t>
            </a:r>
            <a:r>
              <a:rPr lang="en-US" dirty="0" smtClean="0"/>
              <a:t>http://channel9.msdn.com</a:t>
            </a:r>
          </a:p>
          <a:p>
            <a:pPr lvl="1"/>
            <a:r>
              <a:rPr lang="en-US" b="1" dirty="0" err="1" smtClean="0"/>
              <a:t>Hackster</a:t>
            </a:r>
            <a:r>
              <a:rPr lang="en-US" b="1" dirty="0" smtClean="0"/>
              <a:t>: </a:t>
            </a:r>
            <a:r>
              <a:rPr lang="en-US" dirty="0">
                <a:hlinkClick r:id="rId2"/>
              </a:rPr>
              <a:t>https://</a:t>
            </a:r>
            <a:r>
              <a:rPr lang="en-US" dirty="0" smtClean="0">
                <a:hlinkClick r:id="rId2"/>
              </a:rPr>
              <a:t>www.hackster.io</a:t>
            </a:r>
            <a:endParaRPr lang="en-US" dirty="0" smtClean="0"/>
          </a:p>
          <a:p>
            <a:pPr lvl="1"/>
            <a:r>
              <a:rPr lang="en-US" b="1" dirty="0" smtClean="0"/>
              <a:t>Stack Overflow: </a:t>
            </a:r>
            <a:r>
              <a:rPr lang="en-US" dirty="0"/>
              <a:t>http://electronics.stackexchange.com/</a:t>
            </a:r>
            <a:endParaRPr lang="en-US" dirty="0" smtClean="0"/>
          </a:p>
          <a:p>
            <a:pPr marL="0" indent="0">
              <a:spcBef>
                <a:spcPts val="1800"/>
              </a:spcBef>
              <a:buNone/>
            </a:pPr>
            <a:r>
              <a:rPr lang="en-US" dirty="0" smtClean="0"/>
              <a:t>BizSpark</a:t>
            </a:r>
          </a:p>
          <a:p>
            <a:pPr lvl="1"/>
            <a:r>
              <a:rPr lang="en-US" b="1" dirty="0" smtClean="0"/>
              <a:t>Free</a:t>
            </a:r>
            <a:r>
              <a:rPr lang="en-US" dirty="0" smtClean="0"/>
              <a:t> Azure</a:t>
            </a:r>
          </a:p>
          <a:p>
            <a:pPr lvl="1"/>
            <a:r>
              <a:rPr lang="en-US" b="1" dirty="0" smtClean="0"/>
              <a:t>Free</a:t>
            </a:r>
            <a:r>
              <a:rPr lang="en-US" dirty="0" smtClean="0"/>
              <a:t> Tools</a:t>
            </a:r>
            <a:br>
              <a:rPr lang="en-US" dirty="0" smtClean="0"/>
            </a:br>
            <a:r>
              <a:rPr lang="en-US" b="1" dirty="0" smtClean="0"/>
              <a:t>Network Partner </a:t>
            </a:r>
            <a:r>
              <a:rPr lang="en-US" dirty="0" smtClean="0"/>
              <a:t>Give to your startups for free</a:t>
            </a:r>
          </a:p>
          <a:p>
            <a:pPr>
              <a:spcBef>
                <a:spcPts val="1800"/>
              </a:spcBef>
            </a:pPr>
            <a:r>
              <a:rPr lang="en-US" dirty="0" smtClean="0"/>
              <a:t>Microsoft Innovation Center</a:t>
            </a:r>
          </a:p>
          <a:p>
            <a:pPr lvl="1"/>
            <a:r>
              <a:rPr lang="en-US" b="1" dirty="0" smtClean="0"/>
              <a:t>Hack Tuesdays:</a:t>
            </a:r>
            <a:r>
              <a:rPr lang="en-US" dirty="0" smtClean="0"/>
              <a:t> Mentoring every Tuesday 11am – 4pm</a:t>
            </a:r>
            <a:endParaRPr lang="en-US" dirty="0"/>
          </a:p>
          <a:p>
            <a:pPr lvl="1"/>
            <a:r>
              <a:rPr lang="en-US" b="1" dirty="0" smtClean="0"/>
              <a:t>Free Co-Working for Startups:</a:t>
            </a:r>
            <a:r>
              <a:rPr lang="en-US" dirty="0" smtClean="0"/>
              <a:t> </a:t>
            </a:r>
            <a:r>
              <a:rPr lang="en-US" dirty="0" smtClean="0">
                <a:hlinkClick r:id="rId3"/>
              </a:rPr>
              <a:t>dacrook@Microsoft.com</a:t>
            </a:r>
            <a:r>
              <a:rPr lang="en-US" dirty="0" smtClean="0"/>
              <a:t> to apply</a:t>
            </a:r>
          </a:p>
          <a:p>
            <a:pPr lvl="1"/>
            <a:r>
              <a:rPr lang="en-US" b="1" dirty="0" smtClean="0"/>
              <a:t>Free Training: </a:t>
            </a:r>
            <a:r>
              <a:rPr lang="en-US" dirty="0" smtClean="0"/>
              <a:t>See schedule here: </a:t>
            </a:r>
            <a:r>
              <a:rPr lang="en-US" dirty="0">
                <a:hlinkClick r:id="rId4"/>
              </a:rPr>
              <a:t>http://indiedevspot.com/events</a:t>
            </a:r>
            <a:r>
              <a:rPr lang="en-US" dirty="0" smtClean="0">
                <a:hlinkClick r:id="rId4"/>
              </a:rPr>
              <a:t>/</a:t>
            </a:r>
            <a:r>
              <a:rPr lang="en-US" dirty="0" smtClean="0"/>
              <a:t> </a:t>
            </a:r>
          </a:p>
        </p:txBody>
      </p:sp>
    </p:spTree>
    <p:extLst>
      <p:ext uri="{BB962C8B-B14F-4D97-AF65-F5344CB8AC3E}">
        <p14:creationId xmlns:p14="http://schemas.microsoft.com/office/powerpoint/2010/main" val="360865082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Future Reference </a:t>
            </a:r>
            <a:r>
              <a:rPr lang="en-US" dirty="0" smtClean="0">
                <a:latin typeface="+mn-lt"/>
              </a:rPr>
              <a:t>Getting Started</a:t>
            </a:r>
            <a:endParaRPr lang="en-US" dirty="0">
              <a:latin typeface="+mn-lt"/>
            </a:endParaRPr>
          </a:p>
        </p:txBody>
      </p:sp>
      <p:sp>
        <p:nvSpPr>
          <p:cNvPr id="7" name="Text Placeholder 6"/>
          <p:cNvSpPr>
            <a:spLocks noGrp="1"/>
          </p:cNvSpPr>
          <p:nvPr>
            <p:ph type="body" sz="quarter" idx="10"/>
          </p:nvPr>
        </p:nvSpPr>
        <p:spPr>
          <a:xfrm>
            <a:off x="274638" y="1212850"/>
            <a:ext cx="11887200" cy="738664"/>
          </a:xfrm>
        </p:spPr>
        <p:txBody>
          <a:bodyPr/>
          <a:lstStyle/>
          <a:p>
            <a:r>
              <a:rPr lang="en-US" dirty="0">
                <a:hlinkClick r:id="rId2"/>
              </a:rPr>
              <a:t>http://</a:t>
            </a:r>
            <a:r>
              <a:rPr lang="en-US" dirty="0" smtClean="0">
                <a:hlinkClick r:id="rId2"/>
              </a:rPr>
              <a:t>ms-iot.github.io/content/en-US/GetStarted.htm</a:t>
            </a:r>
            <a:endParaRPr lang="en-US" dirty="0" smtClean="0"/>
          </a:p>
        </p:txBody>
      </p:sp>
      <p:pic>
        <p:nvPicPr>
          <p:cNvPr id="2" name="Picture 1"/>
          <p:cNvPicPr>
            <a:picLocks noChangeAspect="1"/>
          </p:cNvPicPr>
          <p:nvPr/>
        </p:nvPicPr>
        <p:blipFill>
          <a:blip r:embed="rId3"/>
          <a:stretch>
            <a:fillRect/>
          </a:stretch>
        </p:blipFill>
        <p:spPr>
          <a:xfrm>
            <a:off x="3141662" y="2049461"/>
            <a:ext cx="4542529" cy="4486275"/>
          </a:xfrm>
          <a:prstGeom prst="rect">
            <a:avLst/>
          </a:prstGeom>
        </p:spPr>
      </p:pic>
    </p:spTree>
    <p:extLst>
      <p:ext uri="{BB962C8B-B14F-4D97-AF65-F5344CB8AC3E}">
        <p14:creationId xmlns:p14="http://schemas.microsoft.com/office/powerpoint/2010/main" val="24179004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 the </a:t>
            </a:r>
            <a:r>
              <a:rPr lang="en-US" dirty="0" smtClean="0">
                <a:latin typeface="+mn-lt"/>
              </a:rPr>
              <a:t>Codes</a:t>
            </a:r>
            <a:endParaRPr lang="en-US" dirty="0">
              <a:latin typeface="+mn-lt"/>
            </a:endParaRPr>
          </a:p>
        </p:txBody>
      </p:sp>
      <p:sp>
        <p:nvSpPr>
          <p:cNvPr id="7" name="Text Placeholder 6"/>
          <p:cNvSpPr>
            <a:spLocks noGrp="1"/>
          </p:cNvSpPr>
          <p:nvPr>
            <p:ph type="body" sz="quarter" idx="10"/>
          </p:nvPr>
        </p:nvSpPr>
        <p:spPr>
          <a:xfrm>
            <a:off x="274638" y="1212850"/>
            <a:ext cx="11887200" cy="738664"/>
          </a:xfrm>
        </p:spPr>
        <p:txBody>
          <a:bodyPr/>
          <a:lstStyle/>
          <a:p>
            <a:r>
              <a:rPr lang="en-US" dirty="0">
                <a:hlinkClick r:id="rId2"/>
              </a:rPr>
              <a:t>https://</a:t>
            </a:r>
            <a:r>
              <a:rPr lang="en-US" dirty="0" smtClean="0">
                <a:hlinkClick r:id="rId2"/>
              </a:rPr>
              <a:t>github.com/drcrook1/MTPSolution</a:t>
            </a:r>
            <a:r>
              <a:rPr lang="en-US" dirty="0" smtClean="0"/>
              <a:t> </a:t>
            </a:r>
          </a:p>
        </p:txBody>
      </p:sp>
      <p:pic>
        <p:nvPicPr>
          <p:cNvPr id="3" name="Picture 2"/>
          <p:cNvPicPr>
            <a:picLocks noChangeAspect="1"/>
          </p:cNvPicPr>
          <p:nvPr/>
        </p:nvPicPr>
        <p:blipFill>
          <a:blip r:embed="rId3"/>
          <a:stretch>
            <a:fillRect/>
          </a:stretch>
        </p:blipFill>
        <p:spPr>
          <a:xfrm>
            <a:off x="1646237" y="2049462"/>
            <a:ext cx="8495320" cy="4557685"/>
          </a:xfrm>
          <a:prstGeom prst="rect">
            <a:avLst/>
          </a:prstGeom>
        </p:spPr>
      </p:pic>
    </p:spTree>
    <p:extLst>
      <p:ext uri="{BB962C8B-B14F-4D97-AF65-F5344CB8AC3E}">
        <p14:creationId xmlns:p14="http://schemas.microsoft.com/office/powerpoint/2010/main" val="185788316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Presentation</a:t>
            </a:r>
            <a:endParaRPr lang="en-US" dirty="0"/>
          </a:p>
        </p:txBody>
      </p:sp>
      <p:sp>
        <p:nvSpPr>
          <p:cNvPr id="3" name="Content Placeholder 2"/>
          <p:cNvSpPr>
            <a:spLocks noGrp="1"/>
          </p:cNvSpPr>
          <p:nvPr>
            <p:ph idx="4294967295"/>
          </p:nvPr>
        </p:nvSpPr>
        <p:spPr>
          <a:xfrm>
            <a:off x="427037" y="1820862"/>
            <a:ext cx="11334538" cy="2769989"/>
          </a:xfrm>
          <a:prstGeom prst="rect">
            <a:avLst/>
          </a:prstGeom>
        </p:spPr>
        <p:txBody>
          <a:bodyPr/>
          <a:lstStyle/>
          <a:p>
            <a:r>
              <a:rPr lang="en-US" dirty="0" smtClean="0"/>
              <a:t>Understand Raspberry SPI Interface</a:t>
            </a:r>
          </a:p>
          <a:p>
            <a:r>
              <a:rPr lang="en-US" dirty="0" smtClean="0"/>
              <a:t>Understand ADC and purpose</a:t>
            </a:r>
          </a:p>
          <a:p>
            <a:r>
              <a:rPr lang="en-US" dirty="0" smtClean="0"/>
              <a:t>Collect Data from Light, Temperature and Pressure</a:t>
            </a:r>
          </a:p>
          <a:p>
            <a:r>
              <a:rPr lang="en-US" dirty="0" smtClean="0"/>
              <a:t>Debug to verify values.</a:t>
            </a:r>
          </a:p>
        </p:txBody>
      </p:sp>
    </p:spTree>
    <p:extLst>
      <p:ext uri="{BB962C8B-B14F-4D97-AF65-F5344CB8AC3E}">
        <p14:creationId xmlns:p14="http://schemas.microsoft.com/office/powerpoint/2010/main" val="42238282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08437" y="296862"/>
            <a:ext cx="8322914" cy="6175440"/>
          </a:xfrm>
          <a:prstGeom prst="rect">
            <a:avLst/>
          </a:prstGeom>
        </p:spPr>
      </p:pic>
      <p:sp>
        <p:nvSpPr>
          <p:cNvPr id="7" name="TextBox 6"/>
          <p:cNvSpPr txBox="1"/>
          <p:nvPr/>
        </p:nvSpPr>
        <p:spPr>
          <a:xfrm>
            <a:off x="350837" y="373062"/>
            <a:ext cx="2667000" cy="5130635"/>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Will not concern </a:t>
            </a:r>
          </a:p>
          <a:p>
            <a:pPr>
              <a:lnSpc>
                <a:spcPct val="90000"/>
              </a:lnSpc>
              <a:spcAft>
                <a:spcPts val="600"/>
              </a:spcAft>
            </a:pPr>
            <a:r>
              <a:rPr lang="en-US" sz="2400" dirty="0" smtClean="0">
                <a:gradFill>
                  <a:gsLst>
                    <a:gs pos="2917">
                      <a:schemeClr val="tx1"/>
                    </a:gs>
                    <a:gs pos="30000">
                      <a:schemeClr val="tx1"/>
                    </a:gs>
                  </a:gsLst>
                  <a:lin ang="5400000" scaled="0"/>
                </a:gradFill>
              </a:rPr>
              <a:t>ourselves with:</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I2C</a:t>
            </a:r>
          </a:p>
          <a:p>
            <a:pPr>
              <a:lnSpc>
                <a:spcPct val="90000"/>
              </a:lnSpc>
              <a:spcAft>
                <a:spcPts val="600"/>
              </a:spcAft>
            </a:pPr>
            <a:r>
              <a:rPr lang="en-US" sz="2400" dirty="0" smtClean="0">
                <a:gradFill>
                  <a:gsLst>
                    <a:gs pos="2917">
                      <a:schemeClr val="tx1"/>
                    </a:gs>
                    <a:gs pos="30000">
                      <a:schemeClr val="tx1"/>
                    </a:gs>
                  </a:gsLst>
                  <a:lin ang="5400000" scaled="0"/>
                </a:gradFill>
              </a:rPr>
              <a:t>Focus just on</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Power</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Ground</a:t>
            </a:r>
          </a:p>
          <a:p>
            <a:pPr marL="457200" indent="-457200">
              <a:lnSpc>
                <a:spcPct val="90000"/>
              </a:lnSpc>
              <a:spcAft>
                <a:spcPts val="600"/>
              </a:spcAft>
              <a:buFont typeface="+mj-lt"/>
              <a:buAutoNum type="arabicPeriod"/>
            </a:pPr>
            <a:r>
              <a:rPr lang="en-US" sz="2400" dirty="0" err="1" smtClean="0">
                <a:gradFill>
                  <a:gsLst>
                    <a:gs pos="2917">
                      <a:schemeClr val="tx1"/>
                    </a:gs>
                    <a:gs pos="30000">
                      <a:schemeClr val="tx1"/>
                    </a:gs>
                  </a:gsLst>
                  <a:lin ang="5400000" scaled="0"/>
                </a:gradFill>
              </a:rPr>
              <a:t>Gpio</a:t>
            </a:r>
            <a:endParaRPr lang="en-US" sz="2400" dirty="0" smtClean="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SPI</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Physical Pin </a:t>
            </a:r>
          </a:p>
          <a:p>
            <a:pPr>
              <a:lnSpc>
                <a:spcPct val="90000"/>
              </a:lnSpc>
              <a:spcAft>
                <a:spcPts val="600"/>
              </a:spcAft>
            </a:pPr>
            <a:r>
              <a:rPr lang="en-US" sz="2400" dirty="0" smtClean="0">
                <a:gradFill>
                  <a:gsLst>
                    <a:gs pos="2917">
                      <a:schemeClr val="tx1"/>
                    </a:gs>
                    <a:gs pos="30000">
                      <a:schemeClr val="tx1"/>
                    </a:gs>
                  </a:gsLst>
                  <a:lin ang="5400000" scaled="0"/>
                </a:gradFill>
              </a:rPr>
              <a:t>vs </a:t>
            </a:r>
          </a:p>
          <a:p>
            <a:pPr>
              <a:lnSpc>
                <a:spcPct val="90000"/>
              </a:lnSpc>
              <a:spcAft>
                <a:spcPts val="600"/>
              </a:spcAft>
            </a:pPr>
            <a:r>
              <a:rPr lang="en-US" sz="2400" dirty="0" smtClean="0">
                <a:gradFill>
                  <a:gsLst>
                    <a:gs pos="2917">
                      <a:schemeClr val="tx1"/>
                    </a:gs>
                    <a:gs pos="30000">
                      <a:schemeClr val="tx1"/>
                    </a:gs>
                  </a:gsLst>
                  <a:lin ang="5400000" scaled="0"/>
                </a:gradFill>
              </a:rPr>
              <a:t>Logical Pin</a:t>
            </a:r>
          </a:p>
        </p:txBody>
      </p:sp>
    </p:spTree>
    <p:extLst>
      <p:ext uri="{BB962C8B-B14F-4D97-AF65-F5344CB8AC3E}">
        <p14:creationId xmlns:p14="http://schemas.microsoft.com/office/powerpoint/2010/main" val="428466733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How a Breadboard works</a:t>
            </a:r>
            <a:endParaRPr lang="en-US" dirty="0"/>
          </a:p>
        </p:txBody>
      </p:sp>
      <p:pic>
        <p:nvPicPr>
          <p:cNvPr id="4" name="Picture 3"/>
          <p:cNvPicPr>
            <a:picLocks noChangeAspect="1"/>
          </p:cNvPicPr>
          <p:nvPr/>
        </p:nvPicPr>
        <p:blipFill>
          <a:blip r:embed="rId2"/>
          <a:stretch>
            <a:fillRect/>
          </a:stretch>
        </p:blipFill>
        <p:spPr>
          <a:xfrm>
            <a:off x="272184" y="1820862"/>
            <a:ext cx="12017036" cy="3886200"/>
          </a:xfrm>
          <a:prstGeom prst="rect">
            <a:avLst/>
          </a:prstGeom>
        </p:spPr>
      </p:pic>
    </p:spTree>
    <p:extLst>
      <p:ext uri="{BB962C8B-B14F-4D97-AF65-F5344CB8AC3E}">
        <p14:creationId xmlns:p14="http://schemas.microsoft.com/office/powerpoint/2010/main" val="390475945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825144D2-849A-48B7-8806-06D8A383093C}"/>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085114B9-94C6-41F4-83CE-72CC571F4FB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Brand_template_16-9_Business_BLUE_3</Template>
  <TotalTime>4794</TotalTime>
  <Words>1098</Words>
  <Application>Microsoft Office PowerPoint</Application>
  <PresentationFormat>Custom</PresentationFormat>
  <Paragraphs>219</Paragraphs>
  <Slides>30</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Consolas</vt:lpstr>
      <vt:lpstr>Segoe UI</vt:lpstr>
      <vt:lpstr>Segoe UI Light</vt:lpstr>
      <vt:lpstr>Wingdings</vt:lpstr>
      <vt:lpstr>WHITE TEMPLATE</vt:lpstr>
      <vt:lpstr>COLOR TEMPLATE</vt:lpstr>
      <vt:lpstr>Intro to Sensors 101 with Raspberry Pi – Rotation 1</vt:lpstr>
      <vt:lpstr>Agenda</vt:lpstr>
      <vt:lpstr>David Crook</vt:lpstr>
      <vt:lpstr>Stuff you should Know About</vt:lpstr>
      <vt:lpstr>Future Reference Getting Started</vt:lpstr>
      <vt:lpstr>Get the Codes</vt:lpstr>
      <vt:lpstr>Goals of Presentation</vt:lpstr>
      <vt:lpstr>PowerPoint Presentation</vt:lpstr>
      <vt:lpstr>How a Breadboard works</vt:lpstr>
      <vt:lpstr>Understand ADC – MCP3008</vt:lpstr>
      <vt:lpstr>Duplex Data with 8 bit (1 byte) Segments</vt:lpstr>
      <vt:lpstr>Code – Read ADC Value from Channel x</vt:lpstr>
      <vt:lpstr>Schematic</vt:lpstr>
      <vt:lpstr>Wiring Diagram</vt:lpstr>
      <vt:lpstr>Connect Pis and Download Code</vt:lpstr>
      <vt:lpstr>Open the Code</vt:lpstr>
      <vt:lpstr>Set Build for your Device</vt:lpstr>
      <vt:lpstr>Deploy &amp;&amp; Debug</vt:lpstr>
      <vt:lpstr>How it Works</vt:lpstr>
      <vt:lpstr>Code Walk Through</vt:lpstr>
      <vt:lpstr>On your own</vt:lpstr>
      <vt:lpstr>Add a Temperature Sensor</vt:lpstr>
      <vt:lpstr>Conversion</vt:lpstr>
      <vt:lpstr>What Next?</vt:lpstr>
      <vt:lpstr>Baby Thermostat!</vt:lpstr>
      <vt:lpstr>Light and Temp Tracking Camera</vt:lpstr>
      <vt:lpstr>There is more!</vt:lpstr>
      <vt:lpstr>Brown Bag Series</vt:lpstr>
      <vt:lpstr>Questions?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David Crook</dc:creator>
  <cp:keywords>MSVID, Brand Guidelines, Branding, Visual Identity, grid</cp:keywords>
  <dc:description>Template: Maryfj_x000d_
Formatting:_x000d_
Audience Type:</dc:description>
  <cp:lastModifiedBy>David Crook</cp:lastModifiedBy>
  <cp:revision>63</cp:revision>
  <dcterms:created xsi:type="dcterms:W3CDTF">2015-08-13T16:00:51Z</dcterms:created>
  <dcterms:modified xsi:type="dcterms:W3CDTF">2015-12-01T18:14:19Z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